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Override PartName="/customXml/itemProps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6" r:id="rId4"/>
  </p:sldMasterIdLst>
  <p:notesMasterIdLst>
    <p:notesMasterId r:id="rId6"/>
  </p:notesMasterIdLst>
  <p:handoutMasterIdLst>
    <p:handoutMasterId r:id="rId52"/>
  </p:handoutMasterIdLst>
  <p:sldIdLst>
    <p:sldId id="257" r:id="rId5"/>
    <p:sldId id="489" r:id="rId7"/>
    <p:sldId id="445" r:id="rId8"/>
    <p:sldId id="259" r:id="rId9"/>
    <p:sldId id="788" r:id="rId10"/>
    <p:sldId id="282" r:id="rId11"/>
    <p:sldId id="789" r:id="rId12"/>
    <p:sldId id="283" r:id="rId13"/>
    <p:sldId id="1458" r:id="rId14"/>
    <p:sldId id="1560" r:id="rId15"/>
    <p:sldId id="1597" r:id="rId16"/>
    <p:sldId id="1598" r:id="rId17"/>
    <p:sldId id="1459" r:id="rId18"/>
    <p:sldId id="1600" r:id="rId19"/>
    <p:sldId id="1599" r:id="rId20"/>
    <p:sldId id="1601" r:id="rId21"/>
    <p:sldId id="1602" r:id="rId22"/>
    <p:sldId id="1607" r:id="rId23"/>
    <p:sldId id="1603" r:id="rId24"/>
    <p:sldId id="1604" r:id="rId25"/>
    <p:sldId id="1605" r:id="rId26"/>
    <p:sldId id="1606" r:id="rId27"/>
    <p:sldId id="1614" r:id="rId28"/>
    <p:sldId id="1608" r:id="rId29"/>
    <p:sldId id="1610" r:id="rId30"/>
    <p:sldId id="1611" r:id="rId31"/>
    <p:sldId id="1612" r:id="rId32"/>
    <p:sldId id="1613" r:id="rId33"/>
    <p:sldId id="1615" r:id="rId34"/>
    <p:sldId id="1524" r:id="rId35"/>
    <p:sldId id="1525" r:id="rId36"/>
    <p:sldId id="1616" r:id="rId37"/>
    <p:sldId id="1618" r:id="rId38"/>
    <p:sldId id="1617" r:id="rId39"/>
    <p:sldId id="1619" r:id="rId40"/>
    <p:sldId id="1620" r:id="rId41"/>
    <p:sldId id="1621" r:id="rId42"/>
    <p:sldId id="1622" r:id="rId43"/>
    <p:sldId id="1623" r:id="rId44"/>
    <p:sldId id="1624" r:id="rId45"/>
    <p:sldId id="1625" r:id="rId46"/>
    <p:sldId id="1626" r:id="rId47"/>
    <p:sldId id="1628" r:id="rId48"/>
    <p:sldId id="791" r:id="rId49"/>
    <p:sldId id="991" r:id="rId50"/>
    <p:sldId id="354" r:id="rId51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7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 yun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67549" autoAdjust="0"/>
  </p:normalViewPr>
  <p:slideViewPr>
    <p:cSldViewPr>
      <p:cViewPr varScale="1">
        <p:scale>
          <a:sx n="61" d="100"/>
          <a:sy n="61" d="100"/>
        </p:scale>
        <p:origin x="636" y="60"/>
      </p:cViewPr>
      <p:guideLst>
        <p:guide orient="horz" pos="2296"/>
        <p:guide pos="27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9" Type="http://schemas.openxmlformats.org/officeDocument/2006/relationships/tags" Target="tags/tag7.xml"/><Relationship Id="rId58" Type="http://schemas.openxmlformats.org/officeDocument/2006/relationships/customXml" Target="../customXml/item1.xml"/><Relationship Id="rId57" Type="http://schemas.openxmlformats.org/officeDocument/2006/relationships/customXmlProps" Target="../customXml/itemProps6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6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5114AE-868E-4562-919E-2696864585A7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83FF307-6015-40BD-965E-9FE3F769E06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fld id="{B92E05B8-CA20-483F-AE4D-11F34BD11A4D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fld id="{F806F3EB-8C38-4E47-BCC0-20EEE60FC6E4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Font typeface="Wingdings" panose="05000000000000000000" pitchFamily="2" charset="2"/>
              <a:buChar char="Ø"/>
              <a:defRPr/>
            </a:lvl1pPr>
            <a:lvl2pPr>
              <a:buClrTx/>
              <a:buFont typeface="Wingdings" panose="05000000000000000000" pitchFamily="2" charset="2"/>
              <a:buChar char="u"/>
              <a:defRPr/>
            </a:lvl2pPr>
            <a:lvl3pPr>
              <a:buClrTx/>
              <a:buFont typeface="Wingdings" panose="05000000000000000000" pitchFamily="2" charset="2"/>
              <a:buChar char="l"/>
              <a:defRPr sz="2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AAAB15-B89D-4C0A-8322-867DA7944B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B663D09-AFA8-4F61-AFF3-9F8856CBD69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E5FF89-DC0F-4273-B550-FD27BF78D6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Font typeface="Wingdings" panose="05000000000000000000" pitchFamily="2" charset="2"/>
              <a:buChar char="Ø"/>
              <a:defRPr/>
            </a:lvl1pPr>
            <a:lvl2pPr>
              <a:buClrTx/>
              <a:buFont typeface="Wingdings" panose="05000000000000000000" pitchFamily="2" charset="2"/>
              <a:buChar char="u"/>
              <a:defRPr/>
            </a:lvl2pPr>
            <a:lvl3pPr>
              <a:buClrTx/>
              <a:buFont typeface="Wingdings" panose="05000000000000000000" pitchFamily="2" charset="2"/>
              <a:buChar char="l"/>
              <a:defRPr sz="2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AAAB15-B89D-4C0A-8322-867DA7944B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615B2C-7DC3-4FB5-B4C4-F61D547A759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DD2B7C-7816-4DC1-93DB-C6AC007A38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F2F66F9-F358-4EE8-B24D-33A93033CDB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EB3F54-94B3-4892-969F-8EFAB6CC51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4423505-50A4-4851-A7C4-5BE07FB4CF30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DD0ED-FAF7-4DC4-8878-686A28A66F2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F40C6E-BEFA-43B8-8B38-6C43CB610781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CC9592E-B58D-4850-8934-BCF25F6F2A5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C9836D-2047-4229-B1D1-37CD3326BD40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FD1F79-B091-4D2B-B8FE-11C4D652487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3.e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emf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31.png"/><Relationship Id="rId7" Type="http://schemas.openxmlformats.org/officeDocument/2006/relationships/image" Target="../media/image23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7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46.e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tags" Target="../tags/tag5.xml"/><Relationship Id="rId2" Type="http://schemas.openxmlformats.org/officeDocument/2006/relationships/image" Target="../media/image53.jpeg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63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60.wmf"/><Relationship Id="rId16" Type="http://schemas.openxmlformats.org/officeDocument/2006/relationships/vmlDrawing" Target="../drawings/vmlDrawing11.vml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66.w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65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64.wmf"/><Relationship Id="rId1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8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67.wmf"/><Relationship Id="rId16" Type="http://schemas.openxmlformats.org/officeDocument/2006/relationships/vmlDrawing" Target="../drawings/vmlDrawing12.vml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73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72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71.wmf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5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29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3.emf"/><Relationship Id="rId1" Type="http://schemas.openxmlformats.org/officeDocument/2006/relationships/oleObject" Target="../embeddings/oleObject3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3825" y="-346075"/>
            <a:ext cx="2382838" cy="2382838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15"/>
              <a:t>2A3Z</a:t>
            </a:r>
            <a:endParaRPr lang="en-US" altLang="zh-CN" sz="1015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613" y="2305050"/>
            <a:ext cx="612775" cy="612775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30" name="任意多边形 29"/>
          <p:cNvSpPr/>
          <p:nvPr/>
        </p:nvSpPr>
        <p:spPr>
          <a:xfrm rot="2700000">
            <a:off x="8968581" y="5741194"/>
            <a:ext cx="230188" cy="400050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grpSp>
        <p:nvGrpSpPr>
          <p:cNvPr id="18437" name="组合 13"/>
          <p:cNvGrpSpPr/>
          <p:nvPr/>
        </p:nvGrpSpPr>
        <p:grpSpPr bwMode="auto">
          <a:xfrm>
            <a:off x="4181475" y="1897063"/>
            <a:ext cx="4446588" cy="4279900"/>
            <a:chOff x="4181168" y="1039761"/>
            <a:chExt cx="4447349" cy="428000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181168" y="1039761"/>
              <a:ext cx="944725" cy="9445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976642" y="1712878"/>
              <a:ext cx="944724" cy="944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367530" y="3100387"/>
              <a:ext cx="2260987" cy="221938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8" name="图片占位符 10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2" b="8562"/>
          <a:stretch>
            <a:fillRect/>
          </a:stretch>
        </p:blipFill>
        <p:spPr>
          <a:xfrm>
            <a:off x="6940550" y="-28575"/>
            <a:ext cx="2203450" cy="2284413"/>
          </a:xfrm>
          <a:prstGeom prst="rect">
            <a:avLst/>
          </a:prstGeom>
        </p:spPr>
      </p:pic>
      <p:pic>
        <p:nvPicPr>
          <p:cNvPr id="18439" name="图片占位符 9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4" r="34084"/>
          <a:stretch>
            <a:fillRect/>
          </a:stretch>
        </p:blipFill>
        <p:spPr>
          <a:xfrm>
            <a:off x="6962775" y="2427288"/>
            <a:ext cx="2181225" cy="4494212"/>
          </a:xfrm>
          <a:prstGeom prst="rect">
            <a:avLst/>
          </a:prstGeom>
        </p:spPr>
      </p:pic>
      <p:pic>
        <p:nvPicPr>
          <p:cNvPr id="18440" name="图片占位符 8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r="25056"/>
          <a:stretch>
            <a:fillRect/>
          </a:stretch>
        </p:blipFill>
        <p:spPr>
          <a:xfrm>
            <a:off x="5192713" y="96838"/>
            <a:ext cx="3368675" cy="4494212"/>
          </a:xfrm>
          <a:prstGeom prst="rect">
            <a:avLst/>
          </a:prstGeom>
        </p:spPr>
      </p:pic>
      <p:sp>
        <p:nvSpPr>
          <p:cNvPr id="18441" name="TextBox 26"/>
          <p:cNvSpPr txBox="1">
            <a:spLocks noChangeArrowheads="1"/>
          </p:cNvSpPr>
          <p:nvPr/>
        </p:nvSpPr>
        <p:spPr bwMode="auto">
          <a:xfrm>
            <a:off x="179705" y="2420938"/>
            <a:ext cx="4754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1557AE"/>
                </a:solidFill>
                <a:latin typeface="微软雅黑" panose="020B0503020204020204" pitchFamily="34" charset="-122"/>
              </a:rPr>
              <a:t>计算机图形学</a:t>
            </a:r>
            <a:endParaRPr lang="zh-CN" altLang="en-US" sz="6000" b="1">
              <a:solidFill>
                <a:srgbClr val="1557A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52413" y="3794125"/>
            <a:ext cx="66960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课程资料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443" name="矩形 39"/>
          <p:cNvSpPr>
            <a:spLocks noChangeArrowheads="1"/>
          </p:cNvSpPr>
          <p:nvPr/>
        </p:nvSpPr>
        <p:spPr bwMode="auto">
          <a:xfrm>
            <a:off x="250825" y="4503738"/>
            <a:ext cx="19450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1557AE"/>
                </a:solidFill>
                <a:latin typeface="微软雅黑" panose="020B0503020204020204" pitchFamily="34" charset="-122"/>
              </a:rPr>
              <a:t>2022-2023</a:t>
            </a:r>
            <a:r>
              <a:rPr lang="zh-CN" altLang="en-US" dirty="0">
                <a:solidFill>
                  <a:srgbClr val="1557AE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557AE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557AE"/>
                </a:solidFill>
                <a:latin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1557A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95288" y="3719513"/>
            <a:ext cx="26654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45" name="组合 43"/>
          <p:cNvGrpSpPr/>
          <p:nvPr/>
        </p:nvGrpSpPr>
        <p:grpSpPr bwMode="auto">
          <a:xfrm>
            <a:off x="-212725" y="4683125"/>
            <a:ext cx="1739900" cy="1617663"/>
            <a:chOff x="4181168" y="1039761"/>
            <a:chExt cx="1740064" cy="161703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4181168" y="1039761"/>
              <a:ext cx="944652" cy="94419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976581" y="1712598"/>
              <a:ext cx="944651" cy="944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24585"/>
            <a:ext cx="896239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物体的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表面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细节    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纹理映射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：为物体表面添加纹理的技术，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exture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apping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纹理映射的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过程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endParaRPr lang="zh-CN" altLang="en-US" sz="153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626745" algn="l"/>
                <a:tab pos="716280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1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（texture space）坐标（u，v）映射为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物体空间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（object space）坐标（x，y，z）；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2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）再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映射为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屏幕图像空间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（screen space）二维物体表面坐标（x，y）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71684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733" y="4076383"/>
            <a:ext cx="1711325" cy="17113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1685" name="Object 57"/>
          <p:cNvGraphicFramePr>
            <a:graphicFrameLocks noChangeAspect="1"/>
          </p:cNvGraphicFramePr>
          <p:nvPr/>
        </p:nvGraphicFramePr>
        <p:xfrm>
          <a:off x="3563620" y="4076383"/>
          <a:ext cx="1620838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2" imgW="3522345" imgH="3522345" progId="Visio.Drawing.11">
                  <p:embed/>
                </p:oleObj>
              </mc:Choice>
              <mc:Fallback>
                <p:oleObj name="" r:id="rId2" imgW="3522345" imgH="3522345" progId="Visio.Drawing.11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3620" y="4076383"/>
                        <a:ext cx="1620838" cy="1620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70" y="3896995"/>
            <a:ext cx="2609850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7" name="Line 59"/>
          <p:cNvSpPr/>
          <p:nvPr/>
        </p:nvSpPr>
        <p:spPr>
          <a:xfrm>
            <a:off x="2933383" y="4932045"/>
            <a:ext cx="447675" cy="0"/>
          </a:xfrm>
          <a:prstGeom prst="line">
            <a:avLst/>
          </a:prstGeom>
          <a:ln w="9525" cap="flat" cmpd="sng">
            <a:solidFill>
              <a:srgbClr val="33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688" name="Line 60"/>
          <p:cNvSpPr/>
          <p:nvPr/>
        </p:nvSpPr>
        <p:spPr>
          <a:xfrm>
            <a:off x="5543233" y="4751070"/>
            <a:ext cx="446087" cy="0"/>
          </a:xfrm>
          <a:prstGeom prst="line">
            <a:avLst/>
          </a:prstGeom>
          <a:ln w="9525" cap="flat" cmpd="sng">
            <a:solidFill>
              <a:srgbClr val="33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" name="Rectangle 65"/>
          <p:cNvSpPr/>
          <p:nvPr/>
        </p:nvSpPr>
        <p:spPr>
          <a:xfrm>
            <a:off x="307816" y="6039803"/>
            <a:ext cx="796417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11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480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332105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（a）纹理空间     </a:t>
            </a:r>
            <a:r>
              <a:rPr lang="en-US" altLang="zh-CN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  （b）</a:t>
            </a:r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物体空间      </a:t>
            </a:r>
            <a:r>
              <a:rPr lang="en-US" altLang="zh-CN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          </a:t>
            </a:r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</a:rPr>
              <a:t>     （c） 图像空间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24585"/>
            <a:ext cx="896239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纹理映射的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过程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：示例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2——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曲面体</a:t>
            </a:r>
            <a:endParaRPr lang="zh-CN" altLang="en-US" sz="153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defTabSz="6858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626745" algn="l"/>
                <a:tab pos="716280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1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坐标（u，v）映射为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物体空间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坐标（x，y，z）；（曲面体常用参数（θ，φ）描述，所以物体空间也称为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参数空间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（parameter space））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2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）再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映射为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屏幕图像空间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（screen space）二维物体表面坐标（x，y）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51722" y="3317128"/>
          <a:ext cx="2497612" cy="233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Visio" r:id="rId1" imgW="4589145" imgH="4352290" progId="Visio.Drawing.11">
                  <p:embed/>
                </p:oleObj>
              </mc:Choice>
              <mc:Fallback>
                <p:oleObj name="Visio" r:id="rId1" imgW="4589145" imgH="43522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22" y="3317128"/>
                        <a:ext cx="2497612" cy="2331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563621" y="3023314"/>
          <a:ext cx="2497611" cy="262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Visio" r:id="rId3" imgW="4068445" imgH="4236085" progId="Visio.Drawing.11">
                  <p:embed/>
                </p:oleObj>
              </mc:Choice>
              <mc:Fallback>
                <p:oleObj name="Visio" r:id="rId3" imgW="4068445" imgH="42360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621" y="3023314"/>
                        <a:ext cx="2497611" cy="26253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659619" y="3308837"/>
          <a:ext cx="2339172" cy="233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Visio" r:id="rId5" imgW="4126230" imgH="4236085" progId="Visio.Drawing.11">
                  <p:embed/>
                </p:oleObj>
              </mc:Choice>
              <mc:Fallback>
                <p:oleObj name="Visio" r:id="rId5" imgW="4126230" imgH="423608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619" y="3308837"/>
                        <a:ext cx="2339172" cy="23391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-36830" y="5804535"/>
            <a:ext cx="9117965" cy="737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28600" algn="ctr"/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）纹理空间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                               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）参数空间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                                 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charset="-122"/>
                <a:cs typeface="Times New Roman" panose="02020603050405020304" pitchFamily="18" charset="0"/>
              </a:rPr>
              <a:t>） 屏幕空间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 algn="ctr"/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24585"/>
            <a:ext cx="896239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思考：基于简单光照模型，当什么属性发生改变时，可以产生纹理效果呢？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析：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700405" lvl="1" indent="-27495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tabLst>
                <a:tab pos="716280" algn="l"/>
                <a:tab pos="895350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根据上式计算物体表面上任一点的光强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时，必须首先确定物体表面的单位光矢量</a:t>
            </a:r>
            <a:r>
              <a:rPr lang="zh-CN" altLang="en-US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L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、单位法矢量</a:t>
            </a:r>
            <a:r>
              <a:rPr lang="zh-CN" altLang="en-US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N</a:t>
            </a:r>
            <a:r>
              <a:rPr lang="en-US" altLang="zh-CN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以及材质的反射率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k</a:t>
            </a:r>
            <a:r>
              <a:rPr lang="zh-CN" altLang="en-US" sz="1800" baseline="-25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；</a:t>
            </a:r>
            <a:endParaRPr lang="zh-CN" altLang="en-US" sz="1800" baseline="-25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700405" lvl="1" indent="-27495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tabLst>
                <a:tab pos="716280" algn="l"/>
                <a:tab pos="895350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当光源的位置不变时，单位光矢量</a:t>
            </a:r>
            <a:r>
              <a:rPr lang="zh-CN" altLang="en-US" sz="1800" b="1" i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L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是一个定值；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700405" lvl="1" indent="-27495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tabLst>
                <a:tab pos="716280" algn="l"/>
                <a:tab pos="895350" algn="l"/>
              </a:tabLst>
              <a:defRPr/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影响光强的只有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漫反射率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k</a:t>
            </a:r>
            <a:r>
              <a:rPr lang="zh-CN" altLang="en-US" sz="1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d</a:t>
            </a:r>
            <a:r>
              <a:rPr lang="en-US" altLang="zh-CN" sz="18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单位法矢量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</a:t>
            </a:r>
            <a:endParaRPr lang="zh-CN" altLang="en-US" sz="18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73731" name="Object 4"/>
          <p:cNvGraphicFramePr>
            <a:graphicFrameLocks noChangeAspect="1"/>
          </p:cNvGraphicFramePr>
          <p:nvPr/>
        </p:nvGraphicFramePr>
        <p:xfrm>
          <a:off x="539750" y="1772285"/>
          <a:ext cx="7925435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" imgW="3997325" imgH="254000" progId="Equation.3">
                  <p:embed/>
                </p:oleObj>
              </mc:Choice>
              <mc:Fallback>
                <p:oleObj name="" r:id="rId1" imgW="3997325" imgH="2540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1772285"/>
                        <a:ext cx="7925435" cy="509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24585"/>
            <a:ext cx="915860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颜色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纹理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0325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1974年，Catmull细分曲面时，首先提出了在光滑曲面上添加纹理的概念。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78205" indent="-285750" defTabSz="60134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84885" algn="l"/>
                <a:tab pos="1432560" algn="l"/>
              </a:tabLs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采用同时递归细分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参数曲面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纹理空间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的方法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78205" indent="-285750" defTabSz="60134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84885" algn="l"/>
                <a:tab pos="1432560" algn="l"/>
              </a:tabLs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当子曲面片在屏幕上的投影区域与像素尺寸匹配时，按双线性插值确定像素中心处可见子曲面片上相应点的参数值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78205" indent="-285750" defTabSz="60134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84885" algn="l"/>
                <a:tab pos="1432560" algn="l"/>
              </a:tabLs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并取对应点处的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纹理</a:t>
            </a:r>
            <a:r>
              <a:rPr lang="en-US" altLang="zh-CN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颜色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作为该像素中心采样点处表面的材质属性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78205" indent="-285750" defTabSz="60134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84885" algn="l"/>
                <a:tab pos="1432560" algn="l"/>
              </a:tabLs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然后用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光照模型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来计算该点处的光强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。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54000" indent="0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tabLst>
                <a:tab pos="358140" algn="l"/>
              </a:tabLst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5" y="4149208"/>
            <a:ext cx="8084953" cy="245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87167" y="6309574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800" dirty="0"/>
              <a:t>纹理递归细分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4427572" y="6309574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800" dirty="0"/>
              <a:t>曲面递归细分</a:t>
            </a:r>
            <a:endParaRPr lang="zh-CN" altLang="en-US" sz="18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24585"/>
            <a:ext cx="915860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颜色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纹理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0325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1976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年，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Blinn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和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Newell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扩展了这一思路，在纹理曲面上加了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漫反射光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镜面反射光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效果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60325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采用二维图像来改变物体表面材质的漫反射率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2000" i="1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k</a:t>
            </a:r>
            <a:r>
              <a:rPr lang="en-US" altLang="zh-CN" sz="2000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d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，这种纹理即颜色纹理。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60325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若，颜色纹理中采用照片、绘画作品等，即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图像纹理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49910" indent="-295910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58140" algn="l"/>
              </a:tabLst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23215" y="3789045"/>
            <a:ext cx="8580120" cy="2939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24585"/>
            <a:ext cx="915860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几何纹理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0325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1978年，Blinn提出了在光照模型中适当扰动物体表面多边形的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法矢量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N的方向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来产生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凹凸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纹理效果的方法。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0" defTabSz="601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996565"/>
            <a:ext cx="3505835" cy="245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65" y="2968625"/>
            <a:ext cx="4686300" cy="2514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3131820" y="2348865"/>
            <a:ext cx="4352925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基本概念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几何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颜色纹理：通过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颜色变化（色彩变化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、明暗变化）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表现出来的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表面细节</a:t>
            </a:r>
            <a:endParaRPr lang="zh-CN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颜色纹理的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构造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难</a:t>
            </a:r>
            <a:r>
              <a:rPr lang="zh-CN" altLang="en-US" sz="1800" dirty="0">
                <a:latin typeface="Arial" panose="020B0604020202020204" pitchFamily="34" charset="0"/>
                <a:sym typeface="+mn-ea"/>
              </a:rPr>
              <a:t>以直接构造</a:t>
            </a:r>
            <a:endParaRPr lang="zh-CN" altLang="en-US" sz="1800" dirty="0">
              <a:latin typeface="Arial" panose="020B0604020202020204" pitchFamily="34" charset="0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latin typeface="Arial" panose="020B0604020202020204" pitchFamily="34" charset="0"/>
                <a:sym typeface="+mn-ea"/>
              </a:rPr>
              <a:t> 常采用</a:t>
            </a:r>
            <a:r>
              <a:rPr lang="en-US" altLang="zh-CN" sz="1800" dirty="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函数纹理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或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图像纹理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1800" dirty="0">
                <a:latin typeface="Arial" panose="020B0604020202020204" pitchFamily="34" charset="0"/>
                <a:sym typeface="+mn-ea"/>
              </a:rPr>
              <a:t>来描述表面细节</a:t>
            </a:r>
            <a:endParaRPr lang="zh-CN" altLang="en-US" sz="1800" dirty="0">
              <a:latin typeface="Arial" panose="020B0604020202020204" pitchFamily="34" charset="0"/>
              <a:sym typeface="+mn-ea"/>
            </a:endParaRPr>
          </a:p>
          <a:p>
            <a:pPr marL="742950" lvl="1" indent="-28575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76804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3676015"/>
            <a:ext cx="2171065" cy="178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76015"/>
            <a:ext cx="1990725" cy="1784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7" name="Rectangle 13"/>
          <p:cNvSpPr/>
          <p:nvPr/>
        </p:nvSpPr>
        <p:spPr>
          <a:xfrm>
            <a:off x="2986723" y="5660708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木纹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6808" name="Rectangle 14"/>
          <p:cNvSpPr/>
          <p:nvPr/>
        </p:nvSpPr>
        <p:spPr>
          <a:xfrm>
            <a:off x="5075238" y="5646738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大理石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885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3676015"/>
            <a:ext cx="1829435" cy="1829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13"/>
          <p:cNvSpPr/>
          <p:nvPr/>
        </p:nvSpPr>
        <p:spPr>
          <a:xfrm>
            <a:off x="611188" y="5660708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棋盘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格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25" y="3644900"/>
            <a:ext cx="2231390" cy="1783080"/>
          </a:xfrm>
          <a:prstGeom prst="rect">
            <a:avLst/>
          </a:prstGeom>
        </p:spPr>
      </p:pic>
      <p:sp>
        <p:nvSpPr>
          <p:cNvPr id="5" name="Rectangle 14"/>
          <p:cNvSpPr/>
          <p:nvPr/>
        </p:nvSpPr>
        <p:spPr>
          <a:xfrm>
            <a:off x="7494588" y="5630228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钻石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图案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映射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两种方法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是否参与光照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计算？）</a:t>
            </a:r>
            <a:endParaRPr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90855" lvl="1" indent="-25336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不进行光照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计算：直接用纹理的颜色替代物体表面的颜色。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90855" lvl="1" indent="-25336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纹理数据参加光照计算：在这种情况下，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18515" lvl="2" indent="-22796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效果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：物体表面的纹理会显示光照效果，但这会影响到镜面高光效果。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18515" lvl="2" indent="-22796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原因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：镜面反射光的颜色由光源颜色决定，而与物体本身材质颜色无关。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818515" lvl="2" indent="-227965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i="1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处理方法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将镜面反射光分离出来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，通过设置材质漫反射系数k</a:t>
            </a:r>
            <a:r>
              <a:rPr lang="zh-CN" altLang="en-US" sz="2000" baseline="-25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d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完成纹理映射后，再将镜面反射光分量加上去。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graphicFrame>
        <p:nvGraphicFramePr>
          <p:cNvPr id="75780" name="Object 7"/>
          <p:cNvGraphicFramePr>
            <a:graphicFrameLocks noChangeAspect="1"/>
          </p:cNvGraphicFramePr>
          <p:nvPr/>
        </p:nvGraphicFramePr>
        <p:xfrm>
          <a:off x="898843" y="4868863"/>
          <a:ext cx="765175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9048750" imgH="1864360" progId="Visio.Drawing.11">
                  <p:embed/>
                </p:oleObj>
              </mc:Choice>
              <mc:Fallback>
                <p:oleObj name="" r:id="rId1" imgW="9048750" imgH="1864360" progId="Visio.Drawing.11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8843" y="4868863"/>
                        <a:ext cx="7651750" cy="157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颜色纹理：函数纹理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（了解即可）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纹理一般定义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在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单位正方形区域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（</a:t>
            </a:r>
            <a:r>
              <a:rPr lang="en-US" altLang="zh-CN" sz="2000" dirty="0">
                <a:latin typeface="楷体_GB2312" pitchFamily="49" charset="-122"/>
                <a:sym typeface="+mn-ea"/>
              </a:rPr>
              <a:t>0≤u≤1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，</a:t>
            </a:r>
            <a:r>
              <a:rPr lang="en-US" altLang="zh-CN" sz="2000" dirty="0">
                <a:latin typeface="楷体_GB2312" pitchFamily="49" charset="-122"/>
                <a:sym typeface="+mn-ea"/>
              </a:rPr>
              <a:t>0≤v≤1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），即纹理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空间</a:t>
            </a:r>
            <a:endParaRPr lang="zh-CN" altLang="en-US" sz="2000" dirty="0">
              <a:latin typeface="楷体_GB2312" pitchFamily="49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楷体_GB2312" pitchFamily="49" charset="-122"/>
                <a:sym typeface="+mn-ea"/>
              </a:rPr>
              <a:t>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理论上：任何定义在此空间内的函数都可以作为纹理函数；</a:t>
            </a:r>
            <a:endParaRPr lang="zh-CN" altLang="en-US" sz="2000" dirty="0">
              <a:latin typeface="楷体_GB2312" pitchFamily="49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楷体_GB2312" pitchFamily="49" charset="-122"/>
                <a:sym typeface="+mn-ea"/>
              </a:rPr>
              <a:t>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实际上：常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采用一些特殊的函数来模拟现实世界中存在的纹理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，如国际象棋棋盘纹理函数、粗布纹理函数等</a:t>
            </a:r>
            <a:r>
              <a:rPr lang="zh-CN" altLang="en-US" sz="2000" dirty="0">
                <a:latin typeface="Arial" panose="020B0604020202020204" pitchFamily="34" charset="0"/>
                <a:sym typeface="+mn-ea"/>
              </a:rPr>
              <a:t> </a:t>
            </a:r>
            <a:endParaRPr lang="zh-CN" altLang="en-US" sz="2000" dirty="0">
              <a:latin typeface="Arial" panose="020B0604020202020204" pitchFamily="34" charset="0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楷体_GB2312" pitchFamily="49" charset="-122"/>
                <a:sym typeface="+mn-ea"/>
              </a:rPr>
              <a:t>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特点：规则且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单调</a:t>
            </a:r>
            <a:endParaRPr lang="zh-CN" altLang="en-US" sz="2000" dirty="0">
              <a:latin typeface="楷体_GB2312" pitchFamily="49" charset="-122"/>
              <a:sym typeface="+mn-ea"/>
            </a:endParaRP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4003040"/>
            <a:ext cx="2301875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618933" y="6451283"/>
            <a:ext cx="86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棋盘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格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988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4002723"/>
            <a:ext cx="2339975" cy="233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13"/>
          <p:cNvSpPr/>
          <p:nvPr/>
        </p:nvSpPr>
        <p:spPr>
          <a:xfrm>
            <a:off x="5878513" y="6434773"/>
            <a:ext cx="640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粗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布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9638"/>
            <a:ext cx="9144000" cy="24987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1390492" y="2924175"/>
            <a:ext cx="636143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6000" dirty="0">
                <a:solidFill>
                  <a:schemeClr val="bg2"/>
                </a:solidFill>
                <a:latin typeface="+mn-ea"/>
                <a:ea typeface="+mn-ea"/>
              </a:rPr>
              <a:t>计算机</a:t>
            </a: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  +   </a:t>
            </a:r>
            <a:r>
              <a:rPr lang="zh-CN" altLang="en-US" sz="6000" dirty="0">
                <a:solidFill>
                  <a:schemeClr val="bg2"/>
                </a:solidFill>
                <a:latin typeface="+mn-ea"/>
                <a:ea typeface="+mn-ea"/>
              </a:rPr>
              <a:t>图形</a:t>
            </a: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zh-CN" altLang="en-US" sz="6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17763"/>
            <a:ext cx="10356850" cy="2022475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3635058" y="1234758"/>
            <a:ext cx="2468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两个关键词</a:t>
            </a:r>
            <a:endParaRPr lang="zh-CN" altLang="en-US" sz="3600" b="1"/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颜色纹理：函数纹理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（了解即可）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如：国际象棋棋盘纹理函数</a:t>
            </a:r>
            <a:r>
              <a:rPr lang="zh-CN" altLang="en-US" sz="2000" dirty="0">
                <a:latin typeface="Arial" panose="020B0604020202020204" pitchFamily="34" charset="0"/>
                <a:sym typeface="+mn-ea"/>
              </a:rPr>
              <a:t> </a:t>
            </a:r>
            <a:endParaRPr lang="zh-CN" altLang="en-US" sz="2000" dirty="0">
              <a:latin typeface="楷体_GB2312" pitchFamily="49" charset="-122"/>
              <a:sym typeface="+mn-ea"/>
            </a:endParaRPr>
          </a:p>
        </p:txBody>
      </p:sp>
      <p:graphicFrame>
        <p:nvGraphicFramePr>
          <p:cNvPr id="77830" name="Object 7"/>
          <p:cNvGraphicFramePr>
            <a:graphicFrameLocks noChangeAspect="1"/>
          </p:cNvGraphicFramePr>
          <p:nvPr/>
        </p:nvGraphicFramePr>
        <p:xfrm>
          <a:off x="2123440" y="2240280"/>
          <a:ext cx="5005705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2451100" imgH="482600" progId="Equation.3">
                  <p:embed/>
                </p:oleObj>
              </mc:Choice>
              <mc:Fallback>
                <p:oleObj name="" r:id="rId1" imgW="2451100" imgH="4826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3440" y="2240280"/>
                        <a:ext cx="5005705" cy="9944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2" name="Rectangle 39"/>
          <p:cNvSpPr/>
          <p:nvPr/>
        </p:nvSpPr>
        <p:spPr>
          <a:xfrm>
            <a:off x="655797" y="3583305"/>
            <a:ext cx="22847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其中，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33" name="Rectangle 40"/>
          <p:cNvSpPr/>
          <p:nvPr/>
        </p:nvSpPr>
        <p:spPr>
          <a:xfrm>
            <a:off x="3347720" y="3521075"/>
            <a:ext cx="28117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+mn-ea"/>
              </a:rPr>
              <a:t>表示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不大于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的最大整数。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77834" name="Rectangle 41"/>
          <p:cNvSpPr/>
          <p:nvPr/>
        </p:nvSpPr>
        <p:spPr>
          <a:xfrm>
            <a:off x="5955348" y="3495358"/>
            <a:ext cx="28117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和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是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RGB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宏的颜色分量。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graphicFrame>
        <p:nvGraphicFramePr>
          <p:cNvPr id="77836" name="Object 13"/>
          <p:cNvGraphicFramePr>
            <a:graphicFrameLocks noChangeAspect="1"/>
          </p:cNvGraphicFramePr>
          <p:nvPr/>
        </p:nvGraphicFramePr>
        <p:xfrm>
          <a:off x="2843530" y="3493770"/>
          <a:ext cx="44005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242570" imgH="229870" progId="Equation.3">
                  <p:embed/>
                </p:oleObj>
              </mc:Choice>
              <mc:Fallback>
                <p:oleObj name="" r:id="rId3" imgW="242570" imgH="22987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530" y="3493770"/>
                        <a:ext cx="440055" cy="422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" y="4147820"/>
            <a:ext cx="1834515" cy="1818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1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30" y="4139565"/>
            <a:ext cx="1833880" cy="1833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040" y="4124960"/>
            <a:ext cx="1840865" cy="1840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3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025" y="4124960"/>
            <a:ext cx="1840865" cy="1840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5" name="Rectangle 12"/>
          <p:cNvSpPr/>
          <p:nvPr/>
        </p:nvSpPr>
        <p:spPr>
          <a:xfrm>
            <a:off x="4387215" y="6454458"/>
            <a:ext cx="25400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ˎ̥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6" name="Rectangle 14"/>
          <p:cNvSpPr/>
          <p:nvPr/>
        </p:nvSpPr>
        <p:spPr>
          <a:xfrm>
            <a:off x="4390390" y="7675563"/>
            <a:ext cx="24765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7" name="Rectangle 15"/>
          <p:cNvSpPr/>
          <p:nvPr/>
        </p:nvSpPr>
        <p:spPr>
          <a:xfrm>
            <a:off x="-23495" y="6112193"/>
            <a:ext cx="45021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a=0.9,b=0.1 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a=0.1,b=0.9 </a:t>
            </a:r>
            <a:endParaRPr lang="en-US" altLang="zh-CN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78858" name="Rectangle 16"/>
          <p:cNvSpPr/>
          <p:nvPr/>
        </p:nvSpPr>
        <p:spPr>
          <a:xfrm>
            <a:off x="4283393" y="6083935"/>
            <a:ext cx="450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a=1.0,b=0.0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a=0.0,b=1.0</a:t>
            </a:r>
            <a:endParaRPr lang="en-US" altLang="zh-CN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颜色纹理：函数纹理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（了解即可）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如：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粗布纹理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函数</a:t>
            </a:r>
            <a:r>
              <a:rPr lang="zh-CN" altLang="en-US" sz="2000" dirty="0">
                <a:latin typeface="Arial" panose="020B0604020202020204" pitchFamily="34" charset="0"/>
                <a:sym typeface="+mn-ea"/>
              </a:rPr>
              <a:t> </a:t>
            </a:r>
            <a:endParaRPr lang="zh-CN" altLang="en-US" sz="2000" dirty="0">
              <a:latin typeface="楷体_GB2312" pitchFamily="49" charset="-122"/>
              <a:sym typeface="+mn-ea"/>
            </a:endParaRPr>
          </a:p>
        </p:txBody>
      </p:sp>
      <p:sp>
        <p:nvSpPr>
          <p:cNvPr id="78856" name="Rectangle 14"/>
          <p:cNvSpPr/>
          <p:nvPr/>
        </p:nvSpPr>
        <p:spPr>
          <a:xfrm>
            <a:off x="4390390" y="7675563"/>
            <a:ext cx="24765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76" name="Object 5"/>
          <p:cNvGraphicFramePr>
            <a:graphicFrameLocks noChangeAspect="1"/>
          </p:cNvGraphicFramePr>
          <p:nvPr/>
        </p:nvGraphicFramePr>
        <p:xfrm>
          <a:off x="2051368" y="2132330"/>
          <a:ext cx="43084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" imgW="1904365" imgH="203200" progId="Equation.3">
                  <p:embed/>
                </p:oleObj>
              </mc:Choice>
              <mc:Fallback>
                <p:oleObj name="" r:id="rId1" imgW="1904365" imgH="2032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1368" y="2132330"/>
                        <a:ext cx="4308475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8"/>
          <p:cNvSpPr/>
          <p:nvPr/>
        </p:nvSpPr>
        <p:spPr>
          <a:xfrm>
            <a:off x="898843" y="2708910"/>
            <a:ext cx="5212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式中，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为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[0,1]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上的随机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变量，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，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q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为频率系数。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79875" name="Rectangle 6"/>
          <p:cNvSpPr/>
          <p:nvPr/>
        </p:nvSpPr>
        <p:spPr>
          <a:xfrm>
            <a:off x="-126365" y="390874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buClrTx/>
            </a:pP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798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8" y="3334068"/>
            <a:ext cx="2386012" cy="2386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8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35" y="3334068"/>
            <a:ext cx="2339975" cy="2339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473" y="3334068"/>
            <a:ext cx="2327275" cy="233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84" name="Rectangle 14"/>
          <p:cNvSpPr/>
          <p:nvPr/>
        </p:nvSpPr>
        <p:spPr>
          <a:xfrm>
            <a:off x="4337685" y="4837430"/>
            <a:ext cx="21590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85" name="Rectangle 15"/>
          <p:cNvSpPr/>
          <p:nvPr/>
        </p:nvSpPr>
        <p:spPr>
          <a:xfrm>
            <a:off x="683260" y="5803900"/>
            <a:ext cx="7639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ctr">
              <a:buClrTx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（a）p=100,q=100       （b）p=50,q=100        （c）p=100,q=50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5430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颜色纹理：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47345" indent="-3473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楷体_GB2312" pitchFamily="49" charset="-122"/>
                <a:sym typeface="+mn-ea"/>
              </a:rPr>
              <a:t>为了增强纹理的表现力，一个自然的想法是将一幅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拍摄的</a:t>
            </a:r>
            <a:r>
              <a:rPr lang="en-US" altLang="zh-CN" sz="2000" dirty="0">
                <a:latin typeface="楷体_GB2312" pitchFamily="49" charset="-122"/>
                <a:sym typeface="+mn-ea"/>
              </a:rPr>
              <a:t>二维图像作为纹理映射到物体上</a:t>
            </a:r>
            <a:endParaRPr lang="en-US" altLang="zh-CN" sz="2000" dirty="0">
              <a:latin typeface="楷体_GB2312" pitchFamily="49" charset="-122"/>
              <a:sym typeface="+mn-ea"/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楷体_GB2312" pitchFamily="49" charset="-122"/>
                <a:sym typeface="+mn-ea"/>
              </a:rPr>
              <a:t> 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图像纹理映射：</a:t>
            </a:r>
            <a:endParaRPr lang="en-US" altLang="zh-CN" sz="2000" dirty="0">
              <a:latin typeface="楷体_GB2312" pitchFamily="49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建立物体表面上每一采样点与已知图像上各点（称为</a:t>
            </a:r>
            <a:r>
              <a:rPr lang="en-US" altLang="zh-CN" sz="175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纹素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，texel）的对应关系</a:t>
            </a:r>
            <a:endParaRPr lang="en-US" altLang="zh-CN" sz="1750" dirty="0">
              <a:latin typeface="楷体_GB2312" pitchFamily="49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latin typeface="Arial" panose="020B0604020202020204" pitchFamily="34" charset="0"/>
                <a:sym typeface="+mn-ea"/>
              </a:rPr>
              <a:t>取</a:t>
            </a:r>
            <a:r>
              <a:rPr lang="zh-CN" altLang="en-US" sz="175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图像上点的颜色值</a:t>
            </a:r>
            <a:r>
              <a:rPr lang="zh-CN" altLang="en-US" sz="1750" dirty="0">
                <a:latin typeface="Arial" panose="020B0604020202020204" pitchFamily="34" charset="0"/>
                <a:sym typeface="+mn-ea"/>
              </a:rPr>
              <a:t>作为物体表面上采样点的颜色值</a:t>
            </a:r>
            <a:endParaRPr lang="en-US" altLang="zh-CN" sz="1750" dirty="0">
              <a:latin typeface="楷体_GB2312" pitchFamily="49" charset="-122"/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latin typeface="Arial" panose="020B0604020202020204" pitchFamily="34" charset="0"/>
                <a:sym typeface="+mn-ea"/>
              </a:rPr>
              <a:t>然后采用</a:t>
            </a:r>
            <a:r>
              <a:rPr lang="zh-CN" altLang="en-US" sz="175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光照模型</a:t>
            </a:r>
            <a:r>
              <a:rPr lang="zh-CN" altLang="en-US" sz="1750" dirty="0">
                <a:latin typeface="Arial" panose="020B0604020202020204" pitchFamily="34" charset="0"/>
                <a:sym typeface="+mn-ea"/>
              </a:rPr>
              <a:t>来计算该点处的光强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</a:t>
            </a:r>
            <a:endParaRPr lang="en-US" altLang="zh-CN" sz="1750" dirty="0">
              <a:latin typeface="楷体_GB2312" pitchFamily="49" charset="-122"/>
              <a:sym typeface="+mn-ea"/>
            </a:endParaRPr>
          </a:p>
          <a:p>
            <a:pPr marL="0" lvl="1" indent="0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sp>
        <p:nvSpPr>
          <p:cNvPr id="78856" name="Rectangle 14"/>
          <p:cNvSpPr/>
          <p:nvPr/>
        </p:nvSpPr>
        <p:spPr>
          <a:xfrm>
            <a:off x="4390390" y="7675563"/>
            <a:ext cx="24765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9465" y="61468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aphicFrame>
        <p:nvGraphicFramePr>
          <p:cNvPr id="47120" name="Object 1"/>
          <p:cNvGraphicFramePr>
            <a:graphicFrameLocks noChangeAspect="1"/>
          </p:cNvGraphicFramePr>
          <p:nvPr/>
        </p:nvGraphicFramePr>
        <p:xfrm>
          <a:off x="683895" y="4508818"/>
          <a:ext cx="7904163" cy="178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6897370" imgH="1557655" progId="Visio.Drawing.11">
                  <p:embed/>
                </p:oleObj>
              </mc:Choice>
              <mc:Fallback>
                <p:oleObj name="" r:id="rId1" imgW="6897370" imgH="1557655" progId="Visio.Drawing.11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895" y="4508818"/>
                        <a:ext cx="7904163" cy="1785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5430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latin typeface="楷体_GB2312" pitchFamily="49" charset="-122"/>
                <a:sym typeface="+mn-ea"/>
              </a:rPr>
              <a:t> 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sp>
        <p:nvSpPr>
          <p:cNvPr id="78856" name="Rectangle 14"/>
          <p:cNvSpPr/>
          <p:nvPr/>
        </p:nvSpPr>
        <p:spPr>
          <a:xfrm>
            <a:off x="4390390" y="7675563"/>
            <a:ext cx="247650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9465" y="61468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aphicFrame>
        <p:nvGraphicFramePr>
          <p:cNvPr id="48146" name="Object 3"/>
          <p:cNvGraphicFramePr>
            <a:graphicFrameLocks noChangeAspect="1"/>
          </p:cNvGraphicFramePr>
          <p:nvPr/>
        </p:nvGraphicFramePr>
        <p:xfrm>
          <a:off x="1042988" y="1470025"/>
          <a:ext cx="7262812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7405370" imgH="2630170" progId="Visio.Drawing.11">
                  <p:embed/>
                </p:oleObj>
              </mc:Choice>
              <mc:Fallback>
                <p:oleObj name="" r:id="rId1" imgW="7405370" imgH="2630170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470025"/>
                        <a:ext cx="7262812" cy="257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19710" y="4614545"/>
            <a:ext cx="8704580" cy="1379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latin typeface="楷体_GB2312" pitchFamily="49" charset="-122"/>
                <a:sym typeface="+mn-ea"/>
              </a:rPr>
              <a:t>图</a:t>
            </a:r>
            <a:r>
              <a:rPr lang="en-US" altLang="zh-CN" sz="2000" dirty="0">
                <a:latin typeface="楷体_GB2312" pitchFamily="49" charset="-122"/>
                <a:sym typeface="+mn-ea"/>
              </a:rPr>
              <a:t>像纹理的绑定方式：  </a:t>
            </a:r>
            <a:endParaRPr lang="en-US" altLang="zh-CN" sz="2000" dirty="0">
              <a:latin typeface="楷体_GB2312" pitchFamily="49" charset="-122"/>
              <a:sym typeface="+mn-ea"/>
            </a:endParaRPr>
          </a:p>
          <a:p>
            <a:pPr marL="742950" lvl="2" indent="-285750" algn="l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将图像纹理绑定到</a:t>
            </a:r>
            <a:r>
              <a:rPr lang="en-US" altLang="zh-CN" sz="175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物体顶点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上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，一般用于映射单幅图像，仅需正确处理图像接缝</a:t>
            </a:r>
            <a:endParaRPr lang="zh-CN" altLang="en-US" sz="1750" dirty="0">
              <a:latin typeface="楷体_GB2312" pitchFamily="49" charset="-122"/>
              <a:sym typeface="+mn-ea"/>
            </a:endParaRPr>
          </a:p>
          <a:p>
            <a:pPr marL="742950" lvl="2" indent="-285750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将图像纹理绑定到</a:t>
            </a:r>
            <a:r>
              <a:rPr lang="en-US" altLang="zh-CN" sz="175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表面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上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，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一般用于映射多幅图像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5" y="120650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纹理的绑定：示例（多面体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——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立方体）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6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个表面使用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6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幅图像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9465" y="62185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88070" name="Picture 7" descr="R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888" y="4538980"/>
            <a:ext cx="1946275" cy="1946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1" name="Picture 8" descr="T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38" y="4538980"/>
            <a:ext cx="1946275" cy="194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2" name="Text Box 9"/>
          <p:cNvSpPr txBox="1"/>
          <p:nvPr/>
        </p:nvSpPr>
        <p:spPr>
          <a:xfrm>
            <a:off x="6372225" y="6412230"/>
            <a:ext cx="12954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top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3" name="Text Box 10"/>
          <p:cNvSpPr txBox="1"/>
          <p:nvPr/>
        </p:nvSpPr>
        <p:spPr>
          <a:xfrm>
            <a:off x="6083300" y="4096385"/>
            <a:ext cx="12954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right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4" name="Text Box 11"/>
          <p:cNvSpPr txBox="1"/>
          <p:nvPr/>
        </p:nvSpPr>
        <p:spPr>
          <a:xfrm>
            <a:off x="3922713" y="4105910"/>
            <a:ext cx="12954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front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5" name="Text Box 12"/>
          <p:cNvSpPr txBox="1"/>
          <p:nvPr/>
        </p:nvSpPr>
        <p:spPr>
          <a:xfrm>
            <a:off x="1403350" y="4105910"/>
            <a:ext cx="12954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back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6" name="Text Box 13"/>
          <p:cNvSpPr txBox="1"/>
          <p:nvPr/>
        </p:nvSpPr>
        <p:spPr>
          <a:xfrm>
            <a:off x="1547813" y="6483668"/>
            <a:ext cx="12954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left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8077" name="Picture 14" descr="Bott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538980"/>
            <a:ext cx="1946275" cy="194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8" name="Text Box 15"/>
          <p:cNvSpPr txBox="1"/>
          <p:nvPr/>
        </p:nvSpPr>
        <p:spPr>
          <a:xfrm>
            <a:off x="3851275" y="6483668"/>
            <a:ext cx="12954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bottom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Picture 4" descr="Bac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05" y="2204085"/>
            <a:ext cx="1943100" cy="194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5" descr="Fro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793" y="2202498"/>
            <a:ext cx="1944687" cy="194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6" descr="Lef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255" y="2202498"/>
            <a:ext cx="1944688" cy="1944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5" y="120650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纹理的绑定：示例（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多面体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——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立方体）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6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个表面使用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6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幅图像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2276475"/>
            <a:ext cx="4940300" cy="3600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1545" y="3068955"/>
            <a:ext cx="2895600" cy="2660650"/>
          </a:xfrm>
          <a:prstGeom prst="rect">
            <a:avLst/>
          </a:prstGeom>
        </p:spPr>
      </p:pic>
      <p:sp>
        <p:nvSpPr>
          <p:cNvPr id="12" name="Text Box 13"/>
          <p:cNvSpPr txBox="1"/>
          <p:nvPr/>
        </p:nvSpPr>
        <p:spPr>
          <a:xfrm>
            <a:off x="1907223" y="6093143"/>
            <a:ext cx="12954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表面拼接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 Box 13"/>
          <p:cNvSpPr txBox="1"/>
          <p:nvPr/>
        </p:nvSpPr>
        <p:spPr>
          <a:xfrm>
            <a:off x="6913563" y="6076633"/>
            <a:ext cx="12954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映射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效果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049645" y="3701415"/>
            <a:ext cx="2668270" cy="2535555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-35993" y="2132678"/>
          <a:ext cx="6372519" cy="526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Visio" r:id="rId2" imgW="6921500" imgH="5723890" progId="Visio.Drawing.11">
                  <p:embed/>
                </p:oleObj>
              </mc:Choice>
              <mc:Fallback>
                <p:oleObj name="Visio" r:id="rId2" imgW="6921500" imgH="572389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5993" y="2132678"/>
                        <a:ext cx="6372519" cy="5261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049645" y="1078230"/>
          <a:ext cx="3023235" cy="251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" name="Visio" r:id="rId4" imgW="3165475" imgH="2523490" progId="Visio.Drawing.11">
                  <p:embed/>
                </p:oleObj>
              </mc:Choice>
              <mc:Fallback>
                <p:oleObj name="Visio" r:id="rId4" imgW="3165475" imgH="252349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645" y="1078230"/>
                        <a:ext cx="3023235" cy="25165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5" y="120650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纹理的绑定：示例（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多面体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——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立方体）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6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个表面使用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1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幅图像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sp>
        <p:nvSpPr>
          <p:cNvPr id="12" name="Text Box 13"/>
          <p:cNvSpPr txBox="1"/>
          <p:nvPr/>
        </p:nvSpPr>
        <p:spPr>
          <a:xfrm>
            <a:off x="2123758" y="6380798"/>
            <a:ext cx="12954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纹理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 Box 13"/>
          <p:cNvSpPr txBox="1"/>
          <p:nvPr/>
        </p:nvSpPr>
        <p:spPr>
          <a:xfrm>
            <a:off x="7091998" y="6236653"/>
            <a:ext cx="12954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映射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效果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纹理的绑定：示例（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曲面体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曲面体：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圆柱面、圆锥面、球面和圆环面等</a:t>
            </a:r>
            <a:endParaRPr lang="zh-CN" altLang="en-US" sz="1750" dirty="0">
              <a:latin typeface="楷体_GB2312" pitchFamily="49" charset="-122"/>
              <a:sym typeface="+mn-ea"/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zh-CN" altLang="en-US" sz="1750" dirty="0">
                <a:latin typeface="楷体_GB2312" pitchFamily="49" charset="-122"/>
                <a:sym typeface="+mn-ea"/>
              </a:rPr>
              <a:t> 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可以仅使用一幅图像进行纹理映射 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</a:t>
            </a:r>
            <a:endParaRPr lang="en-US" altLang="zh-CN" sz="1750" dirty="0">
              <a:latin typeface="楷体_GB2312" pitchFamily="49" charset="-122"/>
              <a:sym typeface="+mn-ea"/>
            </a:endParaRPr>
          </a:p>
          <a:p>
            <a:pPr indent="6858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一般采用</a:t>
            </a:r>
            <a:r>
              <a:rPr lang="en-US" altLang="zh-CN" sz="175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绑定</a:t>
            </a:r>
            <a:r>
              <a:rPr lang="en-US" altLang="zh-CN" sz="175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到物体顶点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上的方式</a:t>
            </a:r>
            <a:r>
              <a:rPr lang="zh-CN" altLang="en-US" sz="1750" dirty="0">
                <a:latin typeface="楷体_GB2312" pitchFamily="49" charset="-122"/>
                <a:sym typeface="+mn-ea"/>
              </a:rPr>
              <a:t>（曲面体的参数方程）（略）</a:t>
            </a: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95" y="3213100"/>
            <a:ext cx="2057400" cy="2787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6055" y="3241675"/>
            <a:ext cx="3244850" cy="2730500"/>
          </a:xfrm>
          <a:prstGeom prst="rect">
            <a:avLst/>
          </a:prstGeom>
        </p:spPr>
      </p:pic>
      <p:sp>
        <p:nvSpPr>
          <p:cNvPr id="10" name="Text Box 13"/>
          <p:cNvSpPr txBox="1"/>
          <p:nvPr/>
        </p:nvSpPr>
        <p:spPr>
          <a:xfrm>
            <a:off x="1259840" y="6165215"/>
            <a:ext cx="21348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圆柱面纹理映射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 Box 13"/>
          <p:cNvSpPr txBox="1"/>
          <p:nvPr/>
        </p:nvSpPr>
        <p:spPr>
          <a:xfrm>
            <a:off x="4902835" y="6148705"/>
            <a:ext cx="21348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</a:rPr>
              <a:t>球面纹理映射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4770" y="2586990"/>
          <a:ext cx="6235065" cy="2515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Visio" r:id="rId1" imgW="5422900" imgH="2187575" progId="Visio.Drawing.11">
                  <p:embed/>
                </p:oleObj>
              </mc:Choice>
              <mc:Fallback>
                <p:oleObj name="Visio" r:id="rId1" imgW="5422900" imgH="21875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" y="2586990"/>
                        <a:ext cx="6235065" cy="25158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55" y="1052830"/>
            <a:ext cx="2589530" cy="2642235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颜色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96340"/>
            <a:ext cx="887857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纹理的绑定：示例（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曲面体</a:t>
            </a:r>
            <a:r>
              <a:rPr 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tabLst>
                <a:tab pos="626745" algn="l"/>
              </a:tabLst>
              <a:defRPr/>
            </a:pPr>
            <a:r>
              <a:rPr lang="en-US" altLang="zh-CN" sz="1750" dirty="0">
                <a:latin typeface="楷体_GB2312" pitchFamily="49" charset="-122"/>
                <a:sym typeface="+mn-ea"/>
              </a:rPr>
              <a:t>                                                                                                 </a:t>
            </a:r>
            <a:endParaRPr lang="en-US" altLang="zh-CN" sz="2665" dirty="0">
              <a:latin typeface="楷体_GB2312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835" y="3860800"/>
            <a:ext cx="2495550" cy="25793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16343" y="3645196"/>
            <a:ext cx="2573518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800" dirty="0">
                <a:latin typeface="微软雅黑" panose="020B0503020204020204" pitchFamily="34" charset="-122"/>
              </a:rPr>
              <a:t>8片映射8幅图像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8255" y="6381259"/>
            <a:ext cx="2573519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800" dirty="0">
                <a:latin typeface="微软雅黑" panose="020B0503020204020204" pitchFamily="34" charset="-122"/>
              </a:rPr>
              <a:t>8片映射</a:t>
            </a:r>
            <a:r>
              <a:rPr lang="en-US" altLang="zh-CN" sz="1800" dirty="0">
                <a:latin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</a:rPr>
              <a:t>幅图像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9840" y="5300843"/>
            <a:ext cx="38304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800" dirty="0">
                <a:latin typeface="微软雅黑" panose="020B0503020204020204" pitchFamily="34" charset="-122"/>
                <a:sym typeface="+mn-ea"/>
              </a:rPr>
              <a:t>一幅图像映射到一个曲面片上</a:t>
            </a:r>
            <a:endParaRPr lang="zh-CN" altLang="en-US" sz="1800" dirty="0"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3131820" y="2348865"/>
            <a:ext cx="4352925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基本概念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几何纹理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9638"/>
            <a:ext cx="9144000" cy="24987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-193833" y="2924175"/>
            <a:ext cx="9530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2"/>
                </a:solidFill>
                <a:latin typeface="+mn-ea"/>
                <a:ea typeface="+mn-ea"/>
              </a:rPr>
              <a:t>“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以</a:t>
            </a:r>
            <a:r>
              <a:rPr lang="zh-CN" altLang="en-US" sz="5400" dirty="0">
                <a:solidFill>
                  <a:srgbClr val="FF0000"/>
                </a:solidFill>
                <a:latin typeface="+mn-ea"/>
                <a:ea typeface="+mn-ea"/>
              </a:rPr>
              <a:t>屏幕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为</a:t>
            </a:r>
            <a:r>
              <a:rPr lang="zh-CN" altLang="en-US" sz="5400" dirty="0">
                <a:solidFill>
                  <a:schemeClr val="bg2"/>
                </a:solidFill>
                <a:latin typeface="+mn-ea"/>
                <a:ea typeface="+mn-ea"/>
              </a:rPr>
              <a:t>画板</a:t>
            </a:r>
            <a:r>
              <a:rPr lang="zh-CN" altLang="en-US" sz="4800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以</a:t>
            </a:r>
            <a:r>
              <a:rPr lang="zh-CN" altLang="en-US" sz="5400" dirty="0">
                <a:solidFill>
                  <a:srgbClr val="FF0000"/>
                </a:solidFill>
                <a:latin typeface="+mn-ea"/>
                <a:ea typeface="+mn-ea"/>
              </a:rPr>
              <a:t>代码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为</a:t>
            </a:r>
            <a:r>
              <a:rPr lang="zh-CN" altLang="en-US" sz="5400" dirty="0">
                <a:solidFill>
                  <a:schemeClr val="bg2"/>
                </a:solidFill>
                <a:latin typeface="+mn-ea"/>
                <a:ea typeface="+mn-ea"/>
              </a:rPr>
              <a:t>画笔</a:t>
            </a:r>
            <a:r>
              <a:rPr lang="zh-CN" altLang="en-US" sz="4800" dirty="0">
                <a:solidFill>
                  <a:schemeClr val="bg2"/>
                </a:solidFill>
                <a:latin typeface="+mn-ea"/>
                <a:ea typeface="+mn-ea"/>
              </a:rPr>
              <a:t>”</a:t>
            </a:r>
            <a:endParaRPr lang="zh-CN" altLang="en-US" sz="4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17763"/>
            <a:ext cx="10356850" cy="2022475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3108643" y="1266508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计算机图形学</a:t>
            </a:r>
            <a:endParaRPr lang="zh-CN" altLang="en-US" sz="3600" b="1"/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910844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思考： 颜色纹理的作用、不足之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处？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现实：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橘子皮、树皮、混凝土墙面等凹凸不平的表面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引入：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几何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纹理（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纹理）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作用：</a:t>
            </a:r>
            <a:r>
              <a:rPr lang="zh-CN" altLang="en-US" sz="2000" dirty="0">
                <a:latin typeface="楷体_GB2312" pitchFamily="49" charset="-122"/>
                <a:sym typeface="+mn-ea"/>
              </a:rPr>
              <a:t>表达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表面的凹凸不平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2755" y="3203575"/>
            <a:ext cx="2283460" cy="2479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3620" y="3203575"/>
            <a:ext cx="2268220" cy="2456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735" y="3213100"/>
            <a:ext cx="2255520" cy="24466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9835" y="1196340"/>
            <a:ext cx="255651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凹凸纹理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Bump Map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96545" indent="-2965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基本思想：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用简单光照模型计算物体表面的光强时，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对物体表面的法向进行微小的扰动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，导致表面光强的突变，产生凹凸不平的真实感效果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" y="2636520"/>
            <a:ext cx="3203575" cy="114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55" y="2493010"/>
            <a:ext cx="2924175" cy="135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18" y="4514879"/>
            <a:ext cx="3035881" cy="11937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84175" y="4004945"/>
            <a:ext cx="3091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66700" algn="ctr"/>
            <a:r>
              <a:rPr lang="en-US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光滑表面</a:t>
            </a:r>
            <a:r>
              <a:rPr lang="fr-FR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            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01210" y="3988435"/>
            <a:ext cx="3091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66700" algn="ctr"/>
            <a:r>
              <a:rPr lang="en-US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扰动函数</a:t>
            </a:r>
            <a:r>
              <a:rPr lang="fr-FR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            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71775" y="3168015"/>
            <a:ext cx="309118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66700" algn="ctr"/>
            <a:r>
              <a:rPr lang="en-US" altLang="zh-CN" sz="2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+</a:t>
            </a:r>
            <a:r>
              <a:rPr lang="fr-FR" altLang="zh-CN" sz="2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fr-FR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        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4175" y="5186680"/>
            <a:ext cx="309118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66700" algn="ctr"/>
            <a:r>
              <a:rPr lang="en-US" altLang="zh-CN" sz="2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=</a:t>
            </a:r>
            <a:r>
              <a:rPr lang="fr-FR" altLang="zh-CN" sz="2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fr-FR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        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77845" y="5765800"/>
            <a:ext cx="3091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266700" algn="ctr"/>
            <a:r>
              <a:rPr lang="en-US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扰动后的表面</a:t>
            </a:r>
            <a:r>
              <a:rPr lang="fr-FR" altLang="zh-CN" sz="18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               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凹凸纹理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Bump Map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96545" indent="-2965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基本原理：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定义一个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扰动函数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B(u,v)，对理想光滑表面作不规则的位移，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即物体表面上的每一个点P(u,v)都沿该点处的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sym typeface="+mn-ea"/>
              </a:rPr>
              <a:t>法矢量方向</a:t>
            </a:r>
            <a:r>
              <a:rPr lang="zh-CN" altLang="en-US" sz="1800" dirty="0">
                <a:latin typeface="楷体_GB2312" pitchFamily="49" charset="-122"/>
                <a:sym typeface="+mn-ea"/>
              </a:rPr>
              <a:t>位移B(u,v)个单位长度</a:t>
            </a:r>
            <a:endParaRPr lang="zh-CN" altLang="en-US" sz="1800" dirty="0">
              <a:latin typeface="楷体_GB2312" pitchFamily="49" charset="-122"/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97285" name="Object 6"/>
          <p:cNvGraphicFramePr>
            <a:graphicFrameLocks noChangeAspect="1"/>
          </p:cNvGraphicFramePr>
          <p:nvPr/>
        </p:nvGraphicFramePr>
        <p:xfrm>
          <a:off x="2483168" y="2564448"/>
          <a:ext cx="328453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1854835" imgH="444500" progId="Equation.3">
                  <p:embed/>
                </p:oleObj>
              </mc:Choice>
              <mc:Fallback>
                <p:oleObj name="" r:id="rId1" imgW="1854835" imgH="4445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3168" y="2564448"/>
                        <a:ext cx="3284537" cy="795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5"/>
          <p:cNvGraphicFramePr>
            <a:graphicFrameLocks noChangeAspect="1"/>
          </p:cNvGraphicFramePr>
          <p:nvPr/>
        </p:nvGraphicFramePr>
        <p:xfrm>
          <a:off x="2411730" y="3274695"/>
          <a:ext cx="92329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公式" r:id="rId3" imgW="482600" imgH="444500" progId="Equation.3">
                  <p:embed/>
                </p:oleObj>
              </mc:Choice>
              <mc:Fallback>
                <p:oleObj name="公式" r:id="rId3" imgW="482600" imgH="4445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30" y="3274695"/>
                        <a:ext cx="92329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1762109" y="3518800"/>
            <a:ext cx="563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令</a:t>
            </a:r>
            <a:r>
              <a:rPr kumimoji="1"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3706475" y="3500917"/>
            <a:ext cx="563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kumimoji="1"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2" name="Object 29"/>
          <p:cNvGraphicFramePr>
            <a:graphicFrameLocks noChangeAspect="1"/>
          </p:cNvGraphicFramePr>
          <p:nvPr/>
        </p:nvGraphicFramePr>
        <p:xfrm>
          <a:off x="4498975" y="3518535"/>
          <a:ext cx="146812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公式" r:id="rId5" imgW="774065" imgH="203200" progId="Equation.3">
                  <p:embed/>
                </p:oleObj>
              </mc:Choice>
              <mc:Fallback>
                <p:oleObj name="公式" r:id="rId5" imgW="774065" imgH="2032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3518535"/>
                        <a:ext cx="146812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1"/>
          <p:cNvGraphicFramePr>
            <a:graphicFrameLocks noChangeAspect="1"/>
          </p:cNvGraphicFramePr>
          <p:nvPr/>
        </p:nvGraphicFramePr>
        <p:xfrm>
          <a:off x="4498658" y="4204018"/>
          <a:ext cx="1546860" cy="4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公式" r:id="rId7" imgW="749300" imgH="241300" progId="Equation.3">
                  <p:embed/>
                </p:oleObj>
              </mc:Choice>
              <mc:Fallback>
                <p:oleObj name="公式" r:id="rId7" imgW="749300" imgH="2413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658" y="4204018"/>
                        <a:ext cx="1546860" cy="490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1761943" y="4250218"/>
            <a:ext cx="2087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新表面的法矢量 </a:t>
            </a:r>
            <a:endParaRPr kumimoji="1"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0" name="Object 34"/>
          <p:cNvGraphicFramePr>
            <a:graphicFrameLocks noChangeAspect="1"/>
          </p:cNvGraphicFramePr>
          <p:nvPr/>
        </p:nvGraphicFramePr>
        <p:xfrm>
          <a:off x="1403350" y="4773295"/>
          <a:ext cx="3529965" cy="69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公式" r:id="rId9" imgW="1981200" imgH="393700" progId="Equation.3">
                  <p:embed/>
                </p:oleObj>
              </mc:Choice>
              <mc:Fallback>
                <p:oleObj name="公式" r:id="rId9" imgW="1981200" imgH="3937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773295"/>
                        <a:ext cx="3529965" cy="696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6"/>
          <p:cNvGraphicFramePr>
            <a:graphicFrameLocks noChangeAspect="1"/>
          </p:cNvGraphicFramePr>
          <p:nvPr/>
        </p:nvGraphicFramePr>
        <p:xfrm>
          <a:off x="5435600" y="4796790"/>
          <a:ext cx="3329305" cy="665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公式" r:id="rId11" imgW="1955800" imgH="393700" progId="Equation.3">
                  <p:embed/>
                </p:oleObj>
              </mc:Choice>
              <mc:Fallback>
                <p:oleObj name="公式" r:id="rId11" imgW="1955800" imgH="3937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796790"/>
                        <a:ext cx="3329305" cy="665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611505" y="5512435"/>
            <a:ext cx="845756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由于粗糙表面的凹凸高度相对于表面尺寸一般要小的多，因而</a:t>
            </a:r>
            <a:r>
              <a:rPr kumimoji="1" lang="fr-FR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fr-FR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很小，可忽略不计。</a:t>
            </a:r>
            <a:r>
              <a:rPr kumimoji="1"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5" name="Object 39"/>
          <p:cNvGraphicFramePr>
            <a:graphicFrameLocks noChangeAspect="1"/>
          </p:cNvGraphicFramePr>
          <p:nvPr/>
        </p:nvGraphicFramePr>
        <p:xfrm>
          <a:off x="2603500" y="6021070"/>
          <a:ext cx="3622675" cy="489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公式" r:id="rId13" imgW="1765300" imgH="241300" progId="Equation.3">
                  <p:embed/>
                </p:oleObj>
              </mc:Choice>
              <mc:Fallback>
                <p:oleObj name="公式" r:id="rId13" imgW="1765300" imgH="2413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6021070"/>
                        <a:ext cx="3622675" cy="489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凹凸纹理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Bump Map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5" name="Object 47"/>
          <p:cNvGraphicFramePr>
            <a:graphicFrameLocks noChangeAspect="1"/>
          </p:cNvGraphicFramePr>
          <p:nvPr/>
        </p:nvGraphicFramePr>
        <p:xfrm>
          <a:off x="3996055" y="5504815"/>
          <a:ext cx="1477645" cy="382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公式" r:id="rId1" imgW="774700" imgH="203200" progId="Equation.3">
                  <p:embed/>
                </p:oleObj>
              </mc:Choice>
              <mc:Fallback>
                <p:oleObj name="公式" r:id="rId1" imgW="774700" imgH="2032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6055" y="5504815"/>
                        <a:ext cx="1477645" cy="382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3"/>
          <p:cNvGraphicFramePr>
            <a:graphicFrameLocks noChangeAspect="1"/>
          </p:cNvGraphicFramePr>
          <p:nvPr/>
        </p:nvGraphicFramePr>
        <p:xfrm>
          <a:off x="1331595" y="1844675"/>
          <a:ext cx="665861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3" imgW="3200400" imgH="241300" progId="Equation.3">
                  <p:embed/>
                </p:oleObj>
              </mc:Choice>
              <mc:Fallback>
                <p:oleObj name="公式" r:id="rId3" imgW="3200400" imgH="2413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95" y="1844675"/>
                        <a:ext cx="6658610" cy="494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 rot="10800000" flipV="1">
            <a:off x="1259205" y="2564448"/>
            <a:ext cx="27082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</a:t>
            </a:r>
            <a:r>
              <a:rPr kumimoji="1" lang="fr-FR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n×n</a:t>
            </a:r>
            <a:r>
              <a:rPr kumimoji="1" lang="zh-CN" altLang="fr-FR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kumimoji="1" lang="fr-FR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fr-FR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Object 36"/>
          <p:cNvGraphicFramePr>
            <a:graphicFrameLocks noChangeAspect="1"/>
          </p:cNvGraphicFramePr>
          <p:nvPr/>
        </p:nvGraphicFramePr>
        <p:xfrm>
          <a:off x="4016375" y="2574925"/>
          <a:ext cx="134556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5" imgW="736600" imgH="228600" progId="Equation.3">
                  <p:embed/>
                </p:oleObj>
              </mc:Choice>
              <mc:Fallback>
                <p:oleObj name="公式" r:id="rId5" imgW="73660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574925"/>
                        <a:ext cx="134556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8"/>
          <p:cNvGraphicFramePr>
            <a:graphicFrameLocks noChangeAspect="1"/>
          </p:cNvGraphicFramePr>
          <p:nvPr/>
        </p:nvGraphicFramePr>
        <p:xfrm>
          <a:off x="2267585" y="3133090"/>
          <a:ext cx="4006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7" imgW="2044700" imgH="241300" progId="Equation.3">
                  <p:embed/>
                </p:oleObj>
              </mc:Choice>
              <mc:Fallback>
                <p:oleObj name="公式" r:id="rId7" imgW="2044700" imgH="2413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585" y="3133090"/>
                        <a:ext cx="40068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1"/>
          <p:cNvSpPr>
            <a:spLocks noChangeArrowheads="1"/>
          </p:cNvSpPr>
          <p:nvPr/>
        </p:nvSpPr>
        <p:spPr bwMode="auto">
          <a:xfrm rot="10800000" flipV="1">
            <a:off x="1330960" y="3909695"/>
            <a:ext cx="3683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令</a:t>
            </a:r>
            <a:endParaRPr kumimoji="1" lang="zh-CN" altLang="fr-FR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" name="Object 42"/>
          <p:cNvGraphicFramePr>
            <a:graphicFrameLocks noChangeAspect="1"/>
          </p:cNvGraphicFramePr>
          <p:nvPr/>
        </p:nvGraphicFramePr>
        <p:xfrm>
          <a:off x="1977390" y="3923030"/>
          <a:ext cx="1271270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9" imgW="647700" imgH="228600" progId="Equation.3">
                  <p:embed/>
                </p:oleObj>
              </mc:Choice>
              <mc:Fallback>
                <p:oleObj name="公式" r:id="rId9" imgW="647700" imgH="228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7390" y="3923030"/>
                        <a:ext cx="1271270" cy="448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4"/>
          <p:cNvGraphicFramePr>
            <a:graphicFrameLocks noChangeAspect="1"/>
          </p:cNvGraphicFramePr>
          <p:nvPr/>
        </p:nvGraphicFramePr>
        <p:xfrm>
          <a:off x="4211320" y="3934460"/>
          <a:ext cx="126746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11" imgW="647700" imgH="228600" progId="Equation.3">
                  <p:embed/>
                </p:oleObj>
              </mc:Choice>
              <mc:Fallback>
                <p:oleObj name="公式" r:id="rId11" imgW="647700" imgH="228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320" y="3934460"/>
                        <a:ext cx="1267460" cy="447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46"/>
          <p:cNvSpPr>
            <a:spLocks noChangeArrowheads="1"/>
          </p:cNvSpPr>
          <p:nvPr/>
        </p:nvSpPr>
        <p:spPr bwMode="auto">
          <a:xfrm rot="10800000" flipV="1">
            <a:off x="1187450" y="5504498"/>
            <a:ext cx="30067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fr-FR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则扰动后的法矢量为</a:t>
            </a:r>
            <a:endParaRPr kumimoji="1" lang="zh-CN" altLang="fr-FR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5" name="Object 51"/>
          <p:cNvGraphicFramePr>
            <a:graphicFrameLocks noChangeAspect="1"/>
          </p:cNvGraphicFramePr>
          <p:nvPr/>
        </p:nvGraphicFramePr>
        <p:xfrm>
          <a:off x="2267585" y="4695190"/>
          <a:ext cx="471868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公式" r:id="rId13" imgW="2540000" imgH="228600" progId="Equation.3">
                  <p:embed/>
                </p:oleObj>
              </mc:Choice>
              <mc:Fallback>
                <p:oleObj name="公式" r:id="rId13" imgW="2540000" imgH="2286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585" y="4695190"/>
                        <a:ext cx="4718685" cy="424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凹凸纹理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Bump Map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96545" indent="-29654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理解：扰动后的法矢量为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98313" name="Object 18"/>
          <p:cNvGraphicFramePr>
            <a:graphicFrameLocks noChangeAspect="1"/>
          </p:cNvGraphicFramePr>
          <p:nvPr/>
        </p:nvGraphicFramePr>
        <p:xfrm>
          <a:off x="3779520" y="1666875"/>
          <a:ext cx="144018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736600" imgH="203200" progId="Equation.3">
                  <p:embed/>
                </p:oleObj>
              </mc:Choice>
              <mc:Fallback>
                <p:oleObj name="" r:id="rId1" imgW="736600" imgH="2032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79520" y="1666875"/>
                        <a:ext cx="144018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4" name="Rectangle 50"/>
          <p:cNvSpPr/>
          <p:nvPr/>
        </p:nvSpPr>
        <p:spPr>
          <a:xfrm>
            <a:off x="251460" y="2060575"/>
            <a:ext cx="874712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第一项为原光滑表面上任意一点的法矢量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第二项为扰动矢量。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这意味着：光滑表面的法矢量 N 在 u 和 v 方向上被扰动函数 B 的偏导数所修改，得到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’。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将法矢量N’规范化为单位矢量，可以用于计算物体表面的光强，以产生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</a:rPr>
              <a:t>貌似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</a:rPr>
              <a:t>凹凸不平的效果。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graphicFrame>
        <p:nvGraphicFramePr>
          <p:cNvPr id="99331" name="Object 13"/>
          <p:cNvGraphicFramePr>
            <a:graphicFrameLocks noChangeAspect="1"/>
          </p:cNvGraphicFramePr>
          <p:nvPr/>
        </p:nvGraphicFramePr>
        <p:xfrm>
          <a:off x="2212340" y="4211955"/>
          <a:ext cx="3399155" cy="264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6068060" imgH="4714240" progId="Visio.Drawing.11">
                  <p:embed/>
                </p:oleObj>
              </mc:Choice>
              <mc:Fallback>
                <p:oleObj name="" r:id="rId3" imgW="6068060" imgH="4714240" progId="Visio.Drawing.11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2340" y="4211955"/>
                        <a:ext cx="3399155" cy="2646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15"/>
          <p:cNvSpPr/>
          <p:nvPr/>
        </p:nvSpPr>
        <p:spPr>
          <a:xfrm>
            <a:off x="5579904" y="6381116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法矢量扰动的几何关系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偏移矢量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凹凸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纹理： offset vector bump map，是使用函数（如正弦函数）来定义Bu和Bv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使用Bu和Bv值对小面顶点的法向进行扰动，小面内的法矢量使用双线性插值计算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9332" name="Rectangle 15"/>
          <p:cNvSpPr/>
          <p:nvPr/>
        </p:nvSpPr>
        <p:spPr>
          <a:xfrm>
            <a:off x="3203734" y="6167756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球体正弦函数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扰动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730" y="2636520"/>
            <a:ext cx="3995420" cy="3531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高度场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凹凸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纹理：height field bump map，是使用灰度图像来定义Bu和Bv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灰度图像中白色纹理表示高的区域，黑色纹理表示低的区域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高度场中的Bu和Bv需要使用中心差分计算，相邻列的差得到Bu，相邻行的差得到Bv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05" y="2719705"/>
            <a:ext cx="1717040" cy="171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350" y="4580890"/>
            <a:ext cx="2003425" cy="1981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89225"/>
            <a:ext cx="1747520" cy="17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5" y="4653280"/>
            <a:ext cx="1920240" cy="1972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几何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混合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纹理：图像纹理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+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几何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7" y="2780665"/>
            <a:ext cx="4376178" cy="218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7990" y="2348865"/>
            <a:ext cx="2995295" cy="2962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627570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  <a:sym typeface="+mn-ea"/>
              </a:rPr>
              <a:t>纹理反走样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回顾：纹理映射（将纹理图案映射到物体表面上）是点采样的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结果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问题：物体表面大小不一；纹素与像素数目不一致；多面体与曲面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体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方案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：纹理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反走样 </a:t>
            </a:r>
            <a:endParaRPr lang="en-US" altLang="zh-CN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技术：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双线性插值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87675" y="2276475"/>
          <a:ext cx="4581525" cy="353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Visio" r:id="rId1" imgW="4641215" imgH="3576320" progId="Visio.Drawing.11">
                  <p:embed/>
                </p:oleObj>
              </mc:Choice>
              <mc:Fallback>
                <p:oleObj name="Visio" r:id="rId1" imgW="4641215" imgH="35763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276475"/>
                        <a:ext cx="4581525" cy="3533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15"/>
          <p:cNvSpPr/>
          <p:nvPr/>
        </p:nvSpPr>
        <p:spPr>
          <a:xfrm>
            <a:off x="3297714" y="6093461"/>
            <a:ext cx="3840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纹素数量小于像素数量，双线性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插值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627570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  <a:sym typeface="+mn-ea"/>
              </a:rPr>
              <a:t>纹理反走样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887603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反走样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：示例</a:t>
            </a:r>
            <a:endParaRPr lang="en-US" altLang="zh-CN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9332" name="Rectangle 15"/>
          <p:cNvSpPr/>
          <p:nvPr/>
        </p:nvSpPr>
        <p:spPr>
          <a:xfrm>
            <a:off x="1821339" y="6093461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反走样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前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pic>
        <p:nvPicPr>
          <p:cNvPr id="106501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8" y="1772920"/>
            <a:ext cx="4094162" cy="4186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502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60" y="1818958"/>
            <a:ext cx="3986213" cy="4094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15"/>
          <p:cNvSpPr/>
          <p:nvPr/>
        </p:nvSpPr>
        <p:spPr>
          <a:xfrm>
            <a:off x="6468904" y="6076951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反走样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后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6"/>
          <p:cNvSpPr txBox="1">
            <a:spLocks noChangeArrowheads="1"/>
          </p:cNvSpPr>
          <p:nvPr/>
        </p:nvSpPr>
        <p:spPr bwMode="auto">
          <a:xfrm>
            <a:off x="4030663" y="1697038"/>
            <a:ext cx="10826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700">
                <a:solidFill>
                  <a:schemeClr val="bg1"/>
                </a:solidFill>
                <a:latin typeface="微软雅黑" panose="020B0503020204020204" pitchFamily="34" charset="-122"/>
              </a:rPr>
              <a:t>目  录</a:t>
            </a:r>
            <a:endParaRPr lang="zh-CN" altLang="en-US" sz="27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4017963" y="1093788"/>
            <a:ext cx="110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目录</a:t>
            </a:r>
            <a:endParaRPr lang="zh-CN" altLang="en-US" sz="3600" b="1"/>
          </a:p>
        </p:txBody>
      </p:sp>
      <p:sp>
        <p:nvSpPr>
          <p:cNvPr id="21516" name="文本框 4"/>
          <p:cNvSpPr txBox="1">
            <a:spLocks noChangeArrowheads="1"/>
          </p:cNvSpPr>
          <p:nvPr/>
        </p:nvSpPr>
        <p:spPr bwMode="auto">
          <a:xfrm>
            <a:off x="4074160" y="1711325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70C0"/>
                </a:solidFill>
              </a:rPr>
              <a:t>第十</a:t>
            </a:r>
            <a:r>
              <a:rPr lang="zh-CN" altLang="en-US" sz="1600">
                <a:solidFill>
                  <a:srgbClr val="0070C0"/>
                </a:solidFill>
              </a:rPr>
              <a:t>五课</a:t>
            </a:r>
            <a:endParaRPr lang="zh-CN" altLang="en-US" sz="1600">
              <a:solidFill>
                <a:srgbClr val="0070C0"/>
              </a:solidFill>
            </a:endParaRPr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8" name="组合 109"/>
          <p:cNvGrpSpPr/>
          <p:nvPr/>
        </p:nvGrpSpPr>
        <p:grpSpPr bwMode="auto">
          <a:xfrm rot="-5400000">
            <a:off x="7982744" y="2848769"/>
            <a:ext cx="1082675" cy="5157787"/>
            <a:chOff x="-60724" y="-14287"/>
            <a:chExt cx="1082282" cy="5157788"/>
          </a:xfrm>
        </p:grpSpPr>
        <p:sp>
          <p:nvSpPr>
            <p:cNvPr id="111" name="任意多边形 110"/>
            <p:cNvSpPr/>
            <p:nvPr/>
          </p:nvSpPr>
          <p:spPr>
            <a:xfrm rot="16200000" flipV="1">
              <a:off x="-1867496" y="1806772"/>
              <a:ext cx="4695826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12" name="任意多边形 111"/>
            <p:cNvSpPr/>
            <p:nvPr/>
          </p:nvSpPr>
          <p:spPr>
            <a:xfrm rot="16200000" flipV="1">
              <a:off x="-1918296" y="2203647"/>
              <a:ext cx="4797426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13" name="直接连接符 112"/>
            <p:cNvCxnSpPr/>
            <p:nvPr/>
          </p:nvCxnSpPr>
          <p:spPr>
            <a:xfrm rot="16200000" flipV="1">
              <a:off x="-368917" y="479575"/>
              <a:ext cx="1814512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53"/>
          <p:cNvGrpSpPr/>
          <p:nvPr/>
        </p:nvGrpSpPr>
        <p:grpSpPr bwMode="auto">
          <a:xfrm>
            <a:off x="1214438" y="3871913"/>
            <a:ext cx="1443037" cy="738456"/>
            <a:chOff x="1214731" y="3953373"/>
            <a:chExt cx="1442346" cy="739887"/>
          </a:xfrm>
        </p:grpSpPr>
        <p:sp>
          <p:nvSpPr>
            <p:cNvPr id="4" name="文本框 32"/>
            <p:cNvSpPr txBox="1">
              <a:spLocks noChangeArrowheads="1"/>
            </p:cNvSpPr>
            <p:nvPr/>
          </p:nvSpPr>
          <p:spPr bwMode="auto">
            <a:xfrm>
              <a:off x="1214731" y="4293707"/>
              <a:ext cx="1442346" cy="399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70C0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>
                  <a:solidFill>
                    <a:srgbClr val="0070C0"/>
                  </a:solidFill>
                  <a:latin typeface="微软雅黑" panose="020B0503020204020204" pitchFamily="34" charset="-122"/>
                </a:rPr>
                <a:t>  </a:t>
              </a:r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</a:rPr>
                <a:t>本课概述</a:t>
              </a:r>
              <a:endParaRPr lang="zh-CN" altLang="en-US" sz="2000">
                <a:solidFill>
                  <a:srgbClr val="0070C0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1828180" y="3953373"/>
              <a:ext cx="215450" cy="252482"/>
              <a:chOff x="1776" y="1776"/>
              <a:chExt cx="64" cy="75"/>
            </a:xfrm>
            <a:solidFill>
              <a:srgbClr val="0070C0"/>
            </a:solidFill>
            <a:effectLst/>
          </p:grpSpPr>
          <p:sp>
            <p:nvSpPr>
              <p:cNvPr id="6" name="Freeform 5"/>
              <p:cNvSpPr/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2" name="组合 157"/>
          <p:cNvGrpSpPr/>
          <p:nvPr/>
        </p:nvGrpSpPr>
        <p:grpSpPr bwMode="auto">
          <a:xfrm>
            <a:off x="1539875" y="2660650"/>
            <a:ext cx="873125" cy="873125"/>
            <a:chOff x="1540140" y="2130621"/>
            <a:chExt cx="873177" cy="873177"/>
          </a:xfrm>
        </p:grpSpPr>
        <p:sp>
          <p:nvSpPr>
            <p:cNvPr id="13" name="椭圆 12"/>
            <p:cNvSpPr/>
            <p:nvPr/>
          </p:nvSpPr>
          <p:spPr>
            <a:xfrm>
              <a:off x="1540140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1733713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1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15" name="组合 158"/>
          <p:cNvGrpSpPr/>
          <p:nvPr/>
        </p:nvGrpSpPr>
        <p:grpSpPr bwMode="auto">
          <a:xfrm>
            <a:off x="3316288" y="2660650"/>
            <a:ext cx="873125" cy="873125"/>
            <a:chOff x="3316337" y="2130621"/>
            <a:chExt cx="873177" cy="873177"/>
          </a:xfrm>
        </p:grpSpPr>
        <p:sp>
          <p:nvSpPr>
            <p:cNvPr id="16" name="椭圆 15"/>
            <p:cNvSpPr/>
            <p:nvPr/>
          </p:nvSpPr>
          <p:spPr>
            <a:xfrm>
              <a:off x="3316337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TextBox 4"/>
            <p:cNvSpPr txBox="1">
              <a:spLocks noChangeArrowheads="1"/>
            </p:cNvSpPr>
            <p:nvPr/>
          </p:nvSpPr>
          <p:spPr bwMode="auto">
            <a:xfrm>
              <a:off x="3509910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2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18" name="组合 159"/>
          <p:cNvGrpSpPr/>
          <p:nvPr/>
        </p:nvGrpSpPr>
        <p:grpSpPr bwMode="auto">
          <a:xfrm>
            <a:off x="5092700" y="2660650"/>
            <a:ext cx="873125" cy="873125"/>
            <a:chOff x="5092534" y="2130621"/>
            <a:chExt cx="873177" cy="873177"/>
          </a:xfrm>
        </p:grpSpPr>
        <p:sp>
          <p:nvSpPr>
            <p:cNvPr id="19" name="椭圆 18"/>
            <p:cNvSpPr/>
            <p:nvPr/>
          </p:nvSpPr>
          <p:spPr>
            <a:xfrm>
              <a:off x="5092534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>
              <a:off x="5286107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3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511" name="组合 160"/>
          <p:cNvGrpSpPr/>
          <p:nvPr/>
        </p:nvGrpSpPr>
        <p:grpSpPr bwMode="auto">
          <a:xfrm>
            <a:off x="6869113" y="2660650"/>
            <a:ext cx="873125" cy="873125"/>
            <a:chOff x="6868732" y="2130621"/>
            <a:chExt cx="873177" cy="873177"/>
          </a:xfrm>
        </p:grpSpPr>
        <p:sp>
          <p:nvSpPr>
            <p:cNvPr id="78" name="椭圆 77"/>
            <p:cNvSpPr/>
            <p:nvPr/>
          </p:nvSpPr>
          <p:spPr>
            <a:xfrm>
              <a:off x="6868732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532" name="TextBox 4"/>
            <p:cNvSpPr txBox="1">
              <a:spLocks noChangeArrowheads="1"/>
            </p:cNvSpPr>
            <p:nvPr/>
          </p:nvSpPr>
          <p:spPr bwMode="auto">
            <a:xfrm>
              <a:off x="7062305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4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" name="组合 154"/>
          <p:cNvGrpSpPr/>
          <p:nvPr/>
        </p:nvGrpSpPr>
        <p:grpSpPr bwMode="auto">
          <a:xfrm>
            <a:off x="3201988" y="3857625"/>
            <a:ext cx="1441450" cy="747713"/>
            <a:chOff x="3200730" y="3939902"/>
            <a:chExt cx="1442339" cy="748174"/>
          </a:xfrm>
        </p:grpSpPr>
        <p:sp>
          <p:nvSpPr>
            <p:cNvPr id="22" name="文本框 39"/>
            <p:cNvSpPr txBox="1"/>
            <p:nvPr/>
          </p:nvSpPr>
          <p:spPr>
            <a:xfrm>
              <a:off x="3200730" y="4319549"/>
              <a:ext cx="1442339" cy="3685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课程内容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23" name="组合 90"/>
            <p:cNvGrpSpPr/>
            <p:nvPr/>
          </p:nvGrpSpPr>
          <p:grpSpPr>
            <a:xfrm>
              <a:off x="3648699" y="3939902"/>
              <a:ext cx="273200" cy="297297"/>
              <a:chOff x="4873620" y="1965325"/>
              <a:chExt cx="269882" cy="293688"/>
            </a:xfrm>
            <a:solidFill>
              <a:srgbClr val="00B0F0"/>
            </a:solidFill>
            <a:effectLst/>
          </p:grpSpPr>
          <p:sp>
            <p:nvSpPr>
              <p:cNvPr id="24" name="Freeform 502"/>
              <p:cNvSpPr/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Freeform 503"/>
              <p:cNvSpPr/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504"/>
              <p:cNvSpPr/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505"/>
              <p:cNvSpPr/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8" name="组合 155"/>
          <p:cNvGrpSpPr/>
          <p:nvPr/>
        </p:nvGrpSpPr>
        <p:grpSpPr bwMode="auto">
          <a:xfrm>
            <a:off x="5076825" y="3881438"/>
            <a:ext cx="1443038" cy="708025"/>
            <a:chOff x="5076685" y="3962757"/>
            <a:chExt cx="1442340" cy="708258"/>
          </a:xfrm>
        </p:grpSpPr>
        <p:sp>
          <p:nvSpPr>
            <p:cNvPr id="29" name="文本框 48"/>
            <p:cNvSpPr txBox="1">
              <a:spLocks noChangeArrowheads="1"/>
            </p:cNvSpPr>
            <p:nvPr/>
          </p:nvSpPr>
          <p:spPr bwMode="auto">
            <a:xfrm>
              <a:off x="5076685" y="4302594"/>
              <a:ext cx="1442340" cy="368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相关程序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0" name="Group 13"/>
            <p:cNvGrpSpPr>
              <a:grpSpLocks noChangeAspect="1"/>
            </p:cNvGrpSpPr>
            <p:nvPr/>
          </p:nvGrpSpPr>
          <p:grpSpPr bwMode="auto">
            <a:xfrm>
              <a:off x="5406346" y="3962757"/>
              <a:ext cx="262733" cy="265835"/>
              <a:chOff x="2426" y="2781"/>
              <a:chExt cx="593" cy="600"/>
            </a:xfrm>
            <a:solidFill>
              <a:srgbClr val="0070C0"/>
            </a:solidFill>
            <a:effectLst/>
          </p:grpSpPr>
          <p:sp>
            <p:nvSpPr>
              <p:cNvPr id="31" name="Freeform 14"/>
              <p:cNvSpPr/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14" name="组合 156"/>
          <p:cNvGrpSpPr/>
          <p:nvPr/>
        </p:nvGrpSpPr>
        <p:grpSpPr bwMode="auto">
          <a:xfrm>
            <a:off x="6875463" y="3889375"/>
            <a:ext cx="1298575" cy="700087"/>
            <a:chOff x="6876544" y="3970699"/>
            <a:chExt cx="1298324" cy="700989"/>
          </a:xfrm>
        </p:grpSpPr>
        <p:sp>
          <p:nvSpPr>
            <p:cNvPr id="19477" name="文本框 51"/>
            <p:cNvSpPr txBox="1">
              <a:spLocks noChangeArrowheads="1"/>
            </p:cNvSpPr>
            <p:nvPr/>
          </p:nvSpPr>
          <p:spPr bwMode="auto">
            <a:xfrm>
              <a:off x="6876544" y="4302914"/>
              <a:ext cx="1298324" cy="3687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课程小结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3" name="Group 18"/>
            <p:cNvGrpSpPr>
              <a:grpSpLocks noChangeAspect="1"/>
            </p:cNvGrpSpPr>
            <p:nvPr/>
          </p:nvGrpSpPr>
          <p:grpSpPr bwMode="auto">
            <a:xfrm>
              <a:off x="7243901" y="3970699"/>
              <a:ext cx="216656" cy="224276"/>
              <a:chOff x="3802" y="2858"/>
              <a:chExt cx="616" cy="574"/>
            </a:xfrm>
            <a:solidFill>
              <a:srgbClr val="00B0F0"/>
            </a:solidFill>
            <a:effectLst/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Freeform 23"/>
              <p:cNvSpPr/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627570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  <a:sym typeface="+mn-ea"/>
              </a:rPr>
              <a:t>纹理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  <a:sym typeface="+mn-ea"/>
              </a:rPr>
              <a:t>映射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3495" y="1196340"/>
            <a:ext cx="910399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映射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小结</a:t>
            </a:r>
            <a:endParaRPr lang="en-US" altLang="zh-CN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纹理映射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是一个用函数、图像或其它数据源来改变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表面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外观的过程，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可明显提升图形的视觉效果。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一般需要先对物体的顶点或表面进行参数化处理，然后使用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Phong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光照模型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为物体表面添加纹理细节。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对立方体、球体添加纹理的方法是建立像素与纹素的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对应关系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图像纹理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改变的是物体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材质的漫反射率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；而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几何纹理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改变的是物体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表面的法矢量方向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凹凸纹理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中，物体表面的法矢量保持不变，仅仅改变了在光照计算中的法矢量方向来此生凹凸不平的视觉效果。从几何角度讲，物体表面仍然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保持光滑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2780" indent="-327025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u"/>
              <a:defRPr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反走样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是纹理映射技术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中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用于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提高图形质量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重要研究内容，本章介绍了双线性插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值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法。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三、相关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程序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843530" y="2277110"/>
            <a:ext cx="4352925" cy="957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5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光照模型及纹理映射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Latha" panose="020B0604020202020204" pitchFamily="34" charset="0"/>
              </a:rPr>
              <a:t>3</a:t>
            </a:r>
            <a:endParaRPr lang="en-US" altLang="zh-CN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7628"/>
            <a:ext cx="6325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相关程序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光照与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638175"/>
          </a:xfrm>
        </p:spPr>
        <p:txBody>
          <a:bodyPr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5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：球体的凹凸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690" y="1763395"/>
            <a:ext cx="9055735" cy="1850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latinLnBrk="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实验描述：</a:t>
            </a:r>
            <a:endParaRPr lang="zh-CN" altLang="en-US" sz="24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en-US" altLang="zh-CN" sz="2400" dirty="0"/>
              <a:t>	</a:t>
            </a:r>
            <a:r>
              <a:rPr lang="zh-CN" altLang="en-US" sz="2000" dirty="0"/>
              <a:t>建立球体的几何模型，假设光源在场景的正前方，使用正弦函数扰动球体表面细分网格点的法向量，使用</a:t>
            </a:r>
            <a:r>
              <a:rPr lang="en-US" altLang="zh-CN" sz="2000" dirty="0"/>
              <a:t>PhongShader</a:t>
            </a:r>
            <a:r>
              <a:rPr lang="zh-CN" altLang="en-US" sz="2000" dirty="0"/>
              <a:t>绘制光照凹凸球</a:t>
            </a:r>
            <a:r>
              <a:rPr lang="zh-CN" altLang="en-US" sz="2000" dirty="0"/>
              <a:t>体。</a:t>
            </a:r>
            <a:endParaRPr lang="zh-CN" altLang="en-US" sz="20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zh-CN" altLang="en-US" sz="2000" dirty="0"/>
              <a:t> </a:t>
            </a:r>
            <a:r>
              <a:rPr lang="en-US" altLang="zh-CN" sz="2000" dirty="0"/>
              <a:t>  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0020" y="3213100"/>
            <a:ext cx="3347085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Latha" panose="020B0604020202020204" pitchFamily="34" charset="0"/>
              </a:rPr>
              <a:t>3</a:t>
            </a:r>
            <a:endParaRPr lang="en-US" altLang="zh-CN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7628"/>
            <a:ext cx="6325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相关程序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光照与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纹理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638175"/>
          </a:xfrm>
        </p:spPr>
        <p:txBody>
          <a:bodyPr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5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：球体的凹凸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315" y="1628140"/>
            <a:ext cx="8684260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latinLnBrk="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实验</a:t>
            </a:r>
            <a:r>
              <a:rPr lang="zh-CN" altLang="en-US" sz="2400" dirty="0"/>
              <a:t>分析：</a:t>
            </a:r>
            <a:endParaRPr lang="zh-CN" altLang="en-US" sz="2400" dirty="0"/>
          </a:p>
          <a:p>
            <a:pPr marL="639445" indent="-306070" defTabSz="0" latinLnBrk="0">
              <a:lnSpc>
                <a:spcPct val="130000"/>
              </a:lnSpc>
              <a:buFont typeface="Wingdings" panose="05000000000000000000" charset="0"/>
              <a:buChar char="Ø"/>
              <a:tabLst>
                <a:tab pos="626745" algn="l"/>
              </a:tabLst>
            </a:pPr>
            <a:r>
              <a:rPr lang="en-US" altLang="zh-CN" sz="2400" dirty="0"/>
              <a:t>	</a:t>
            </a:r>
            <a:r>
              <a:rPr lang="zh-CN" altLang="en-US" sz="2000" dirty="0"/>
              <a:t>使用正弦函数扰动球体表面细分网格点的法向量来生成新法向量，将新的法向量代入光照</a:t>
            </a:r>
            <a:r>
              <a:rPr lang="zh-CN" altLang="en-US" sz="2000" dirty="0"/>
              <a:t>模型；</a:t>
            </a:r>
            <a:endParaRPr lang="zh-CN" altLang="en-US" sz="2000" dirty="0"/>
          </a:p>
          <a:p>
            <a:pPr marL="639445" indent="-306070" defTabSz="0" latinLnBrk="0">
              <a:lnSpc>
                <a:spcPct val="130000"/>
              </a:lnSpc>
              <a:buFont typeface="Wingdings" panose="05000000000000000000" charset="0"/>
              <a:buChar char="Ø"/>
              <a:tabLst>
                <a:tab pos="626745" algn="l"/>
              </a:tabLst>
            </a:pPr>
            <a:r>
              <a:rPr lang="zh-CN" altLang="en-US" sz="2000" dirty="0">
                <a:sym typeface="+mn-ea"/>
              </a:rPr>
              <a:t>使用</a:t>
            </a:r>
            <a:r>
              <a:rPr lang="en-US" altLang="zh-CN" sz="2000" dirty="0">
                <a:sym typeface="+mn-ea"/>
              </a:rPr>
              <a:t>PhongShader</a:t>
            </a:r>
            <a:r>
              <a:rPr lang="zh-CN" altLang="en-US" sz="2000" dirty="0">
                <a:sym typeface="+mn-ea"/>
              </a:rPr>
              <a:t>光照模型；</a:t>
            </a:r>
            <a:r>
              <a:rPr lang="zh-CN" altLang="en-US" sz="2000" dirty="0"/>
              <a:t>消隐算法使用</a:t>
            </a:r>
            <a:r>
              <a:rPr lang="en-US" altLang="zh-CN" sz="2000" dirty="0"/>
              <a:t>Z-Buffer</a:t>
            </a:r>
            <a:r>
              <a:rPr lang="zh-CN" altLang="en-US" sz="2000" dirty="0"/>
              <a:t>算法；</a:t>
            </a:r>
            <a:endParaRPr lang="zh-CN" altLang="en-US" sz="2000" dirty="0"/>
          </a:p>
          <a:p>
            <a:pPr marL="639445" indent="-306070" defTabSz="0" latinLnBrk="0">
              <a:lnSpc>
                <a:spcPct val="130000"/>
              </a:lnSpc>
              <a:buFont typeface="Wingdings" panose="05000000000000000000" charset="0"/>
              <a:buChar char="Ø"/>
              <a:tabLst>
                <a:tab pos="626745" algn="l"/>
              </a:tabLst>
            </a:pPr>
            <a:r>
              <a:rPr lang="zh-CN" altLang="en-US" sz="2000" dirty="0"/>
              <a:t>正弦函数会周期性地出现波峰和波谷，因此扰动后的球体也出现周期性的</a:t>
            </a:r>
            <a:r>
              <a:rPr lang="zh-CN" altLang="en-US" sz="2000" dirty="0"/>
              <a:t>凹凸；程序中，影响凹凸效果的参数主要是正弦函数的</a:t>
            </a:r>
            <a:r>
              <a:rPr lang="zh-CN" altLang="en-US" sz="2000" dirty="0"/>
              <a:t>频率。</a:t>
            </a:r>
            <a:endParaRPr lang="zh-CN" altLang="en-US" sz="20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zh-CN" altLang="en-US" sz="2000" dirty="0"/>
              <a:t> </a:t>
            </a:r>
            <a:r>
              <a:rPr lang="en-US" altLang="zh-CN" sz="2000" dirty="0"/>
              <a:t>   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6325" y="4293235"/>
            <a:ext cx="2213610" cy="2138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650" y="4211320"/>
            <a:ext cx="2244725" cy="2148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865" y="4293235"/>
            <a:ext cx="2131695" cy="213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3837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270192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四、课程小结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7650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860425" y="1873885"/>
            <a:ext cx="763270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latinLnBrk="0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266701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8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58373" name="TextBox 11"/>
          <p:cNvSpPr txBox="1">
            <a:spLocks noChangeArrowheads="1"/>
          </p:cNvSpPr>
          <p:nvPr/>
        </p:nvSpPr>
        <p:spPr bwMode="auto">
          <a:xfrm>
            <a:off x="717550" y="66834"/>
            <a:ext cx="284638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课程小结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745490" y="4278630"/>
            <a:ext cx="7671435" cy="1873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要求：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纹理及纹理映射的概念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颜色纹理及图像纹理的处理过程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几何纹理的模拟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方法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pic>
        <p:nvPicPr>
          <p:cNvPr id="5" name="C9F754DE-2CAD-44b6-B708-469DEB6407EB-2" descr="C:/Users/syy/AppData/Local/Temp/wpp.kZNaofwpp"/>
          <p:cNvPicPr>
            <a:picLocks noChangeAspect="1"/>
          </p:cNvPicPr>
          <p:nvPr/>
        </p:nvPicPr>
        <p:blipFill>
          <a:blip r:embed="rId1"/>
          <a:srcRect l="-3463" t="7239" r="1459" b="8581"/>
          <a:stretch>
            <a:fillRect/>
          </a:stretch>
        </p:blipFill>
        <p:spPr>
          <a:xfrm>
            <a:off x="384175" y="1341120"/>
            <a:ext cx="7664450" cy="2190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266701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8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58373" name="TextBox 11"/>
          <p:cNvSpPr txBox="1">
            <a:spLocks noChangeArrowheads="1"/>
          </p:cNvSpPr>
          <p:nvPr/>
        </p:nvSpPr>
        <p:spPr bwMode="auto">
          <a:xfrm>
            <a:off x="717550" y="66675"/>
            <a:ext cx="28463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课程作业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>
          <a:xfrm>
            <a:off x="611505" y="1412875"/>
            <a:ext cx="8279130" cy="4237355"/>
          </a:xfrm>
          <a:prstGeom prst="rect">
            <a:avLst/>
          </a:prstGeom>
          <a:noFill/>
        </p:spPr>
        <p:txBody>
          <a:bodyPr/>
          <a:lstStyle/>
          <a:p>
            <a:pPr marL="514350" indent="-514350" defTabSz="6858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latin typeface="+mn-lt"/>
                <a:ea typeface="+mn-ea"/>
              </a:rPr>
              <a:t>理解纹理映射的</a:t>
            </a:r>
            <a:r>
              <a:rPr lang="zh-CN" altLang="en-US" sz="3200" dirty="0">
                <a:latin typeface="+mn-lt"/>
                <a:ea typeface="+mn-ea"/>
              </a:rPr>
              <a:t>过程</a:t>
            </a:r>
            <a:endParaRPr lang="zh-CN" altLang="en-US" sz="3200" dirty="0">
              <a:latin typeface="+mn-lt"/>
              <a:ea typeface="+mn-ea"/>
            </a:endParaRPr>
          </a:p>
          <a:p>
            <a:pPr marL="514350" indent="-514350" defTabSz="6858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latin typeface="+mn-lt"/>
                <a:ea typeface="+mn-ea"/>
              </a:rPr>
              <a:t>理解图像纹理与几何</a:t>
            </a:r>
            <a:r>
              <a:rPr lang="zh-CN" altLang="en-US" sz="3200" dirty="0">
                <a:latin typeface="+mn-lt"/>
                <a:ea typeface="+mn-ea"/>
              </a:rPr>
              <a:t>纹理的区别</a:t>
            </a:r>
            <a:endParaRPr lang="en-US" altLang="zh-CN" sz="3200" dirty="0">
              <a:latin typeface="+mn-lt"/>
              <a:ea typeface="+mn-ea"/>
            </a:endParaRPr>
          </a:p>
          <a:p>
            <a:pPr marL="457200" indent="-457200" defTabSz="6858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zh-CN" sz="3200" dirty="0">
                <a:latin typeface="+mn-lt"/>
                <a:ea typeface="+mn-ea"/>
              </a:rPr>
              <a:t> </a:t>
            </a:r>
            <a:r>
              <a:rPr lang="zh-CN" altLang="en-US" sz="3200" dirty="0">
                <a:latin typeface="+mn-lt"/>
                <a:ea typeface="+mn-ea"/>
              </a:rPr>
              <a:t>完成实验：球体凹凸</a:t>
            </a:r>
            <a:r>
              <a:rPr lang="zh-CN" altLang="en-US" sz="3200" dirty="0">
                <a:latin typeface="+mn-lt"/>
                <a:ea typeface="+mn-ea"/>
              </a:rPr>
              <a:t>纹理</a:t>
            </a:r>
            <a:endParaRPr lang="en-US" altLang="zh-CN" sz="2800" dirty="0">
              <a:latin typeface="+mn-lt"/>
              <a:ea typeface="+mn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9486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17667" y="255841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一、本课概述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33299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1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10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7653" name="TextBox 11"/>
          <p:cNvSpPr txBox="1">
            <a:spLocks noChangeArrowheads="1"/>
          </p:cNvSpPr>
          <p:nvPr/>
        </p:nvSpPr>
        <p:spPr bwMode="auto">
          <a:xfrm>
            <a:off x="717550" y="66834"/>
            <a:ext cx="43926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本课概述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745490" y="4221480"/>
            <a:ext cx="7671435" cy="1873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要求：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纹理及纹理映射的概念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颜色纹理及图像纹理的处理过程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几何纹理的模拟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方法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pic>
        <p:nvPicPr>
          <p:cNvPr id="5" name="C9F754DE-2CAD-44b6-B708-469DEB6407EB-1" descr="C:/Users/syy/AppData/Local/Temp/wpp.kZNaofwpp"/>
          <p:cNvPicPr>
            <a:picLocks noChangeAspect="1"/>
          </p:cNvPicPr>
          <p:nvPr/>
        </p:nvPicPr>
        <p:blipFill>
          <a:blip r:embed="rId1"/>
          <a:srcRect l="-3463" t="7239" r="1459" b="8581"/>
          <a:stretch>
            <a:fillRect/>
          </a:stretch>
        </p:blipFill>
        <p:spPr>
          <a:xfrm>
            <a:off x="384175" y="1643380"/>
            <a:ext cx="7664450" cy="2190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3131820" y="2348865"/>
            <a:ext cx="4352925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基本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概念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颜色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几何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纹理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140000">
            <a:off x="534670" y="3686175"/>
            <a:ext cx="2294255" cy="2076450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再次回顾 ：透视投影、消隐、光照模型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的目的？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透视投影：近大远小、立体效果</a:t>
            </a:r>
            <a:endParaRPr lang="zh-CN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消隐，如：</a:t>
            </a:r>
            <a:r>
              <a:rPr lang="en-US" alt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Z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-B</a:t>
            </a:r>
            <a:r>
              <a:rPr 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uffer： 只绘制可见部分、较强立体感</a:t>
            </a:r>
            <a:endParaRPr 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光照模型，如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Phong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模型：生成具有颜色及光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照的表面，立体感更强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115" lvl="1" indent="-25019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再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次思考： 真实感图形（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Photorealism computer graphic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s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）？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0000">
            <a:off x="3390265" y="3696970"/>
            <a:ext cx="2244725" cy="213106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971267" y="602128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投影</a:t>
            </a:r>
            <a:r>
              <a:rPr lang="zh-CN" altLang="en-US" sz="2000" dirty="0"/>
              <a:t>效果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913222" y="596921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消</a:t>
            </a:r>
            <a:r>
              <a:rPr lang="zh-CN" altLang="en-US" sz="2000" dirty="0"/>
              <a:t>隐效果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80" y="3932555"/>
            <a:ext cx="1863725" cy="18859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95157" y="595270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着色效果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基本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概念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思考： 怎样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构造具有丰富特征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的真实感图形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？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现实：物体表面具有丰富的特征，难以构造；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       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根据这些细节来区分各种具有相同形状的不同物体。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7257" y="5649809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空白场景</a:t>
            </a:r>
            <a:endParaRPr lang="zh-CN" altLang="en-US" sz="2000" dirty="0"/>
          </a:p>
        </p:txBody>
      </p:sp>
      <p:pic>
        <p:nvPicPr>
          <p:cNvPr id="70661" name="Picture 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78" y="2999423"/>
            <a:ext cx="3376612" cy="2433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2" name="Picture 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985135"/>
            <a:ext cx="3377565" cy="2462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5363562" y="5649809"/>
            <a:ext cx="246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具有细节特征</a:t>
            </a:r>
            <a:r>
              <a:rPr lang="zh-CN" altLang="en-US" sz="2000" dirty="0"/>
              <a:t>的场景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MH" val="20160516110945"/>
  <p:tag name="MH_LIBRARY" val="CONTENTS"/>
  <p:tag name="MH_AUTOCOLOR" val="TRUE"/>
  <p:tag name="ID" val="553524"/>
  <p:tag name="MH_TYPE" val="CONTENTS_SECTION"/>
</p:tagLst>
</file>

<file path=ppt/tags/tag2.xml><?xml version="1.0" encoding="utf-8"?>
<p:tagLst xmlns:p="http://schemas.openxmlformats.org/presentationml/2006/main">
  <p:tag name="KSO_WM_UNIT_PLACING_PICTURE_USER_VIEWPORT" val="{&quot;height&quot;:5561,&quot;width&quot;:6146}"/>
</p:tagLst>
</file>

<file path=ppt/tags/tag3.xml><?xml version="1.0" encoding="utf-8"?>
<p:tagLst xmlns:p="http://schemas.openxmlformats.org/presentationml/2006/main">
  <p:tag name="KSO_WM_UNIT_PLACING_PICTURE_USER_VIEWPORT" val="{&quot;height&quot;:3860.218897637795,&quot;width&quot;:12732.209448818898}"/>
</p:tagLst>
</file>

<file path=ppt/tags/tag4.xml><?xml version="1.0" encoding="utf-8"?>
<p:tagLst xmlns:p="http://schemas.openxmlformats.org/presentationml/2006/main">
  <p:tag name="KSO_WM_UNIT_PLACING_PICTURE_USER_VIEWPORT" val="{&quot;height&quot;:3904,&quot;width&quot;:3596}"/>
</p:tagLst>
</file>

<file path=ppt/tags/tag5.xml><?xml version="1.0" encoding="utf-8"?>
<p:tagLst xmlns:p="http://schemas.openxmlformats.org/presentationml/2006/main">
  <p:tag name="KSO_WM_UNIT_PLACING_PICTURE_USER_VIEWPORT" val="{&quot;height&quot;:4990,&quot;width&quot;:4230}"/>
</p:tagLst>
</file>

<file path=ppt/tags/tag7.xml><?xml version="1.0" encoding="utf-8"?>
<p:tagLst xmlns:p="http://schemas.openxmlformats.org/presentationml/2006/main">
  <p:tag name="COMMONDATA" val="eyJoZGlkIjoiYzE4ZjZhOTQwOGRkNjE1OWQ4NTA0NTBhYzM4ZmViNjAifQ=="/>
  <p:tag name="KSO_WPP_MARK_KEY" val="fa31da5d-27f5-4786-965d-dba20a09092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"/>
    </extobj>
    <extobj name="C9F754DE-2CAD-44b6-B708-469DEB6407EB-2">
      <extobjdata type="C9F754DE-2CAD-44b6-B708-469DEB6407EB" data="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"/>
    </extobj>
  </extobjs>
</s:customData>
</file>

<file path=customXml/itemProps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采用特定形状的、重新着色的图片（带有字幕）</Template>
  <TotalTime>0</TotalTime>
  <Words>5223</Words>
  <Application>WPS 演示</Application>
  <PresentationFormat>全屏显示(4:3)</PresentationFormat>
  <Paragraphs>525</Paragraphs>
  <Slides>46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31</vt:i4>
      </vt:variant>
      <vt:variant>
        <vt:lpstr>幻灯片标题</vt:lpstr>
      </vt:variant>
      <vt:variant>
        <vt:i4>46</vt:i4>
      </vt:variant>
    </vt:vector>
  </HeadingPairs>
  <TitlesOfParts>
    <vt:vector size="98" baseType="lpstr">
      <vt:lpstr>Arial</vt:lpstr>
      <vt:lpstr>宋体</vt:lpstr>
      <vt:lpstr>Wingdings</vt:lpstr>
      <vt:lpstr>Calibri</vt:lpstr>
      <vt:lpstr>微软雅黑</vt:lpstr>
      <vt:lpstr>Calibri Light</vt:lpstr>
      <vt:lpstr>FrankRuehl</vt:lpstr>
      <vt:lpstr>Segoe Print</vt:lpstr>
      <vt:lpstr>Latha</vt:lpstr>
      <vt:lpstr>AvantGarde Md BT</vt:lpstr>
      <vt:lpstr>华文黑体</vt:lpstr>
      <vt:lpstr>Wingdings</vt:lpstr>
      <vt:lpstr>楷体_GB2312</vt:lpstr>
      <vt:lpstr>Arial Unicode MS</vt:lpstr>
      <vt:lpstr>黑体</vt:lpstr>
      <vt:lpstr>Times New Roman</vt:lpstr>
      <vt:lpstr>ˎ̥</vt:lpstr>
      <vt:lpstr>新宋体</vt:lpstr>
      <vt:lpstr>Office 主题</vt:lpstr>
      <vt:lpstr>2_Office 主题</vt:lpstr>
      <vt:lpstr>3_Office 主题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Equation.3</vt:lpstr>
      <vt:lpstr>Equation.3</vt:lpstr>
      <vt:lpstr>Equation.3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Visio.Drawing.11</vt:lpstr>
      <vt:lpstr>Visio.Drawing.11</vt:lpstr>
      <vt:lpstr>Visio.Drawing.11</vt:lpstr>
      <vt:lpstr>Equation.3</vt:lpstr>
      <vt:lpstr>Visio.Drawing.11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SYY</dc:creator>
  <cp:lastModifiedBy>石蕴玉</cp:lastModifiedBy>
  <cp:revision>967</cp:revision>
  <dcterms:created xsi:type="dcterms:W3CDTF">2017-04-24T01:48:00Z</dcterms:created>
  <dcterms:modified xsi:type="dcterms:W3CDTF">2023-02-20T07:35:12Z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TC018814219991</vt:lpwstr>
  </property>
  <property fmtid="{D5CDD505-2E9C-101B-9397-08002B2CF9AE}" pid="3" name="KSOProductBuildVer">
    <vt:lpwstr>2052-11.1.0.13703</vt:lpwstr>
  </property>
  <property fmtid="{D5CDD505-2E9C-101B-9397-08002B2CF9AE}" pid="4" name="ICV">
    <vt:lpwstr>675852A10AB541E2B19218C55C14761F</vt:lpwstr>
  </property>
</Properties>
</file>